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322" r:id="rId2"/>
    <p:sldId id="259" r:id="rId3"/>
    <p:sldId id="294" r:id="rId4"/>
    <p:sldId id="296" r:id="rId5"/>
    <p:sldId id="323" r:id="rId6"/>
    <p:sldId id="324" r:id="rId7"/>
    <p:sldId id="325" r:id="rId8"/>
    <p:sldId id="326" r:id="rId9"/>
    <p:sldId id="327" r:id="rId10"/>
    <p:sldId id="328" r:id="rId11"/>
    <p:sldId id="329" r:id="rId12"/>
    <p:sldId id="330" r:id="rId13"/>
    <p:sldId id="333" r:id="rId14"/>
    <p:sldId id="331" r:id="rId15"/>
    <p:sldId id="334" r:id="rId16"/>
    <p:sldId id="332" r:id="rId17"/>
    <p:sldId id="335" r:id="rId18"/>
    <p:sldId id="336" r:id="rId19"/>
    <p:sldId id="337" r:id="rId20"/>
    <p:sldId id="297" r:id="rId21"/>
  </p:sldIdLst>
  <p:sldSz cx="12190413" cy="6859588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  <p:embeddedFont>
      <p:font typeface="맑은 고딕" panose="020B0503020000020004" pitchFamily="50" charset="-127"/>
      <p:regular r:id="rId30"/>
      <p:bold r:id="rId31"/>
    </p:embeddedFont>
  </p:embeddedFontLst>
  <p:defaultTextStyle>
    <a:defPPr>
      <a:defRPr lang="ko-KR"/>
    </a:defPPr>
    <a:lvl1pPr marL="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orient="horz" pos="216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FB98"/>
    <a:srgbClr val="EFEFEF"/>
    <a:srgbClr val="F4F4F4"/>
    <a:srgbClr val="F6F6F6"/>
    <a:srgbClr val="17E793"/>
    <a:srgbClr val="FC4E7F"/>
    <a:srgbClr val="434E5F"/>
    <a:srgbClr val="333B48"/>
    <a:srgbClr val="FDD5D5"/>
    <a:srgbClr val="FFE7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31" autoAdjust="0"/>
    <p:restoredTop sz="94792" autoAdjust="0"/>
  </p:normalViewPr>
  <p:slideViewPr>
    <p:cSldViewPr>
      <p:cViewPr varScale="1">
        <p:scale>
          <a:sx n="85" d="100"/>
          <a:sy n="85" d="100"/>
        </p:scale>
        <p:origin x="821" y="72"/>
      </p:cViewPr>
      <p:guideLst>
        <p:guide orient="horz" pos="2160"/>
        <p:guide orient="horz" pos="2161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78" d="100"/>
          <a:sy n="78" d="100"/>
        </p:scale>
        <p:origin x="1842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2023-05-23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2023-05-23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9106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2023-05-23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직사각형 8"/>
          <p:cNvSpPr/>
          <p:nvPr userDrawn="1"/>
        </p:nvSpPr>
        <p:spPr>
          <a:xfrm>
            <a:off x="838622" y="3291840"/>
            <a:ext cx="1512168" cy="1785769"/>
          </a:xfrm>
          <a:prstGeom prst="rect">
            <a:avLst/>
          </a:prstGeom>
          <a:solidFill>
            <a:srgbClr val="FC4E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23198" y="5229994"/>
            <a:ext cx="999831" cy="1182727"/>
          </a:xfrm>
          <a:prstGeom prst="rect">
            <a:avLst/>
          </a:prstGeom>
        </p:spPr>
      </p:pic>
      <p:sp>
        <p:nvSpPr>
          <p:cNvPr id="15" name="제목 1"/>
          <p:cNvSpPr>
            <a:spLocks noGrp="1"/>
          </p:cNvSpPr>
          <p:nvPr>
            <p:ph type="ctrTitle" hasCustomPrompt="1"/>
          </p:nvPr>
        </p:nvSpPr>
        <p:spPr>
          <a:xfrm>
            <a:off x="2422798" y="3285778"/>
            <a:ext cx="7416824" cy="194421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800" kern="1200" baseline="0" dirty="0">
                <a:solidFill>
                  <a:srgbClr val="17E793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2023-05-23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2023-05-23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2023-05-23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262558" y="109188"/>
            <a:ext cx="8275655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rgbClr val="17E793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"/>
          </p:nvPr>
        </p:nvSpPr>
        <p:spPr>
          <a:xfrm>
            <a:off x="262558" y="1413570"/>
            <a:ext cx="11521280" cy="4824538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rgbClr val="747275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000" i="1" baseline="0">
                <a:solidFill>
                  <a:srgbClr val="747275"/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2000" i="1" baseline="0">
                <a:solidFill>
                  <a:srgbClr val="747275"/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2000" i="1" baseline="0">
                <a:solidFill>
                  <a:srgbClr val="747275"/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2000" i="1" baseline="0">
                <a:solidFill>
                  <a:srgbClr val="747275"/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2023-05-23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262558" y="109188"/>
            <a:ext cx="8275655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rgbClr val="FC4E7F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내용 개체 틀 2"/>
          <p:cNvSpPr>
            <a:spLocks noGrp="1"/>
          </p:cNvSpPr>
          <p:nvPr>
            <p:ph idx="1"/>
          </p:nvPr>
        </p:nvSpPr>
        <p:spPr>
          <a:xfrm>
            <a:off x="262558" y="1413570"/>
            <a:ext cx="11521280" cy="4824538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0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20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20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2000" i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40"/>
            <a:ext cx="12190413" cy="6857107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2023-05-23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>
            <a:off x="190550" y="1629594"/>
            <a:ext cx="3888432" cy="237626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ctr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200" kern="1200" baseline="0" dirty="0">
                <a:solidFill>
                  <a:srgbClr val="17E793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21" y="19030"/>
            <a:ext cx="10971372" cy="797093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21" y="1062267"/>
            <a:ext cx="10971372" cy="5287636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21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2023-05-23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059" y="6430887"/>
            <a:ext cx="3860297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6463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95690" rtl="0" eaLnBrk="1" latinLnBrk="1" hangingPunct="1">
        <a:spcBef>
          <a:spcPct val="0"/>
        </a:spcBef>
        <a:buNone/>
        <a:defRPr lang="ko-KR" altLang="en-US" sz="38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73384" indent="-373384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7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08998" indent="-31115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24461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742458" indent="-24892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240303" indent="-248923" algn="l" defTabSz="995690" rtl="0" eaLnBrk="1" latinLnBrk="1" hangingPunct="1">
        <a:spcBef>
          <a:spcPct val="20000"/>
        </a:spcBef>
        <a:buFont typeface="Arial" pitchFamily="34" charset="0"/>
        <a:buChar char="»"/>
        <a:defRPr lang="ko-KR" altLang="en-US"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73814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99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83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3168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84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69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53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138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922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707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916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2761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&#51228;&#47785;%20&#50630;&#45716;%20&#45796;&#51060;&#50612;&#44536;&#47016;_2.drawio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1342678" y="3285778"/>
            <a:ext cx="7416824" cy="1944216"/>
          </a:xfrm>
        </p:spPr>
        <p:txBody>
          <a:bodyPr/>
          <a:lstStyle/>
          <a:p>
            <a:r>
              <a:rPr lang="en-US" altLang="ko-KR" dirty="0"/>
              <a:t>WAY TO </a:t>
            </a:r>
            <a:r>
              <a:rPr lang="en-US" altLang="ko-KR" dirty="0" err="1"/>
              <a:t>SIGNIEL</a:t>
            </a:r>
            <a:br>
              <a:rPr lang="en-US" altLang="ko-KR" dirty="0"/>
            </a:br>
            <a:r>
              <a:rPr lang="ko-KR" altLang="en-US" sz="2500" b="1" dirty="0" err="1"/>
              <a:t>머드게임제작</a:t>
            </a:r>
            <a:r>
              <a:rPr lang="ko-KR" altLang="en-US" sz="2500" b="1" dirty="0"/>
              <a:t> 발표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1486694" y="5157986"/>
            <a:ext cx="3794514" cy="4698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anchor="t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12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AR </a:t>
            </a:r>
            <a:r>
              <a:rPr kumimoji="1" lang="ko-KR" altLang="en-US" sz="12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인공지능 게임 프로그램 개발</a:t>
            </a:r>
            <a:endParaRPr kumimoji="1" lang="en-US" altLang="ko-KR" sz="1200" dirty="0">
              <a:solidFill>
                <a:schemeClr val="bg1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ko-KR" altLang="en-US" sz="1200" dirty="0" err="1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한창신</a:t>
            </a:r>
            <a:endParaRPr kumimoji="1" lang="en-US" altLang="ko-KR" sz="1200" dirty="0">
              <a:solidFill>
                <a:schemeClr val="bg1"/>
              </a:solidFill>
              <a:latin typeface="+mj-lt"/>
              <a:ea typeface="맑은 고딕" pitchFamily="50" charset="-127"/>
              <a:cs typeface="굴림" pitchFamily="50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6F6F6"/>
                </a:solidFill>
              </a:rPr>
              <a:t>4. </a:t>
            </a:r>
            <a:r>
              <a:rPr lang="ko-KR" altLang="en-US" dirty="0">
                <a:solidFill>
                  <a:srgbClr val="F6F6F6"/>
                </a:solidFill>
              </a:rPr>
              <a:t>주요 함수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262558" y="1413570"/>
            <a:ext cx="4680520" cy="4824538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i="0" dirty="0">
                <a:latin typeface="+mj-ea"/>
                <a:ea typeface="+mj-ea"/>
              </a:rPr>
              <a:t>오프닝 함수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- char str[8][100]</a:t>
            </a:r>
            <a:r>
              <a:rPr lang="ko-KR" altLang="en-US" i="0" dirty="0">
                <a:latin typeface="+mj-ea"/>
                <a:ea typeface="+mj-ea"/>
              </a:rPr>
              <a:t>에 파일의 </a:t>
            </a:r>
            <a:r>
              <a:rPr lang="en-US" altLang="ko-KR" i="0" dirty="0">
                <a:latin typeface="+mj-ea"/>
                <a:ea typeface="+mj-ea"/>
              </a:rPr>
              <a:t>8</a:t>
            </a:r>
            <a:r>
              <a:rPr lang="ko-KR" altLang="en-US" i="0" dirty="0">
                <a:latin typeface="+mj-ea"/>
                <a:ea typeface="+mj-ea"/>
              </a:rPr>
              <a:t>줄을 입력 받는다</a:t>
            </a:r>
            <a:r>
              <a:rPr lang="en-US" altLang="ko-KR" i="0" dirty="0">
                <a:latin typeface="+mj-ea"/>
                <a:ea typeface="+mj-ea"/>
              </a:rPr>
              <a:t>.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- </a:t>
            </a:r>
            <a:r>
              <a:rPr lang="ko-KR" altLang="en-US" i="0" dirty="0">
                <a:latin typeface="+mj-ea"/>
                <a:ea typeface="+mj-ea"/>
              </a:rPr>
              <a:t>전체 행을 기준으로 </a:t>
            </a:r>
            <a:r>
              <a:rPr lang="en-US" altLang="ko-KR" i="0" dirty="0">
                <a:latin typeface="+mj-ea"/>
                <a:ea typeface="+mj-ea"/>
              </a:rPr>
              <a:t>n</a:t>
            </a:r>
            <a:r>
              <a:rPr lang="ko-KR" altLang="en-US" i="0" dirty="0">
                <a:latin typeface="+mj-ea"/>
                <a:ea typeface="+mj-ea"/>
              </a:rPr>
              <a:t>만큼의 열을 뽑는다</a:t>
            </a:r>
            <a:r>
              <a:rPr lang="en-US" altLang="ko-KR" i="0" dirty="0">
                <a:latin typeface="+mj-ea"/>
                <a:ea typeface="+mj-ea"/>
              </a:rPr>
              <a:t>.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- n</a:t>
            </a:r>
            <a:r>
              <a:rPr lang="ko-KR" altLang="en-US" i="0" dirty="0">
                <a:latin typeface="+mj-ea"/>
                <a:ea typeface="+mj-ea"/>
              </a:rPr>
              <a:t>을 뽑고 나서 삭제하고</a:t>
            </a:r>
            <a:r>
              <a:rPr lang="en-US" altLang="ko-KR" i="0" dirty="0">
                <a:latin typeface="+mj-ea"/>
                <a:ea typeface="+mj-ea"/>
              </a:rPr>
              <a:t> 0</a:t>
            </a:r>
            <a:r>
              <a:rPr lang="ko-KR" altLang="en-US" i="0" dirty="0">
                <a:latin typeface="+mj-ea"/>
                <a:ea typeface="+mj-ea"/>
              </a:rPr>
              <a:t>부터 </a:t>
            </a:r>
            <a:r>
              <a:rPr lang="en-US" altLang="ko-KR" i="0" dirty="0" err="1">
                <a:latin typeface="+mj-ea"/>
                <a:ea typeface="+mj-ea"/>
              </a:rPr>
              <a:t>n+1</a:t>
            </a:r>
            <a:r>
              <a:rPr lang="ko-KR" altLang="en-US" i="0" dirty="0">
                <a:latin typeface="+mj-ea"/>
                <a:ea typeface="+mj-ea"/>
              </a:rPr>
              <a:t>을 재출력을 반복한다</a:t>
            </a:r>
            <a:r>
              <a:rPr lang="en-US" altLang="ko-KR" i="0" dirty="0">
                <a:latin typeface="+mj-ea"/>
                <a:ea typeface="+mj-ea"/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AC6C2FA-1107-BDE1-C262-2AD3D8C3C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3446" y="1269554"/>
            <a:ext cx="7160432" cy="5366247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id="{0A7631EF-2E3C-C8DA-826C-EB08A21B26F5}"/>
              </a:ext>
            </a:extLst>
          </p:cNvPr>
          <p:cNvGrpSpPr/>
          <p:nvPr/>
        </p:nvGrpSpPr>
        <p:grpSpPr>
          <a:xfrm>
            <a:off x="266923" y="5085978"/>
            <a:ext cx="2335895" cy="1656020"/>
            <a:chOff x="1270670" y="5085978"/>
            <a:chExt cx="2335895" cy="1656020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BE7EF1F6-E503-15A9-37C3-55F904D35E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2941" r="57796"/>
            <a:stretch/>
          </p:blipFill>
          <p:spPr>
            <a:xfrm>
              <a:off x="1270670" y="5207744"/>
              <a:ext cx="2335895" cy="1534254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6A4E112-E02F-75BB-6985-149E3AB177DB}"/>
                </a:ext>
              </a:extLst>
            </p:cNvPr>
            <p:cNvSpPr txBox="1"/>
            <p:nvPr/>
          </p:nvSpPr>
          <p:spPr>
            <a:xfrm>
              <a:off x="1507712" y="6336570"/>
              <a:ext cx="158248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solidFill>
                    <a:schemeClr val="bg1"/>
                  </a:solidFill>
                </a:rPr>
                <a:t>전체 행 출력</a:t>
              </a:r>
            </a:p>
          </p:txBody>
        </p: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FA67DE65-C6A3-D7E8-B858-8D8FEDA27B12}"/>
                </a:ext>
              </a:extLst>
            </p:cNvPr>
            <p:cNvCxnSpPr/>
            <p:nvPr/>
          </p:nvCxnSpPr>
          <p:spPr>
            <a:xfrm>
              <a:off x="1394501" y="5085978"/>
              <a:ext cx="2088232" cy="0"/>
            </a:xfrm>
            <a:prstGeom prst="straightConnector1">
              <a:avLst/>
            </a:prstGeom>
            <a:ln w="76200">
              <a:solidFill>
                <a:srgbClr val="23FB9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3AB0FBBC-E9D1-1054-E2BB-E433AA12B688}"/>
              </a:ext>
            </a:extLst>
          </p:cNvPr>
          <p:cNvSpPr txBox="1"/>
          <p:nvPr/>
        </p:nvSpPr>
        <p:spPr>
          <a:xfrm>
            <a:off x="2716555" y="5413241"/>
            <a:ext cx="215315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0 </a:t>
            </a:r>
            <a:r>
              <a:rPr lang="ko-KR" altLang="en-US" dirty="0"/>
              <a:t>→</a:t>
            </a:r>
            <a:r>
              <a:rPr lang="en-US" altLang="ko-KR" dirty="0"/>
              <a:t>0~1</a:t>
            </a:r>
            <a:r>
              <a:rPr lang="ko-KR" altLang="en-US" dirty="0"/>
              <a:t> →</a:t>
            </a:r>
            <a:r>
              <a:rPr lang="en-US" altLang="ko-KR" dirty="0"/>
              <a:t>0~2…</a:t>
            </a:r>
          </a:p>
          <a:p>
            <a:r>
              <a:rPr lang="en-US" altLang="ko-KR" dirty="0"/>
              <a:t>0~20</a:t>
            </a:r>
            <a:r>
              <a:rPr lang="ko-KR" altLang="en-US" dirty="0"/>
              <a:t> →</a:t>
            </a:r>
            <a:r>
              <a:rPr lang="en-US" altLang="ko-KR" dirty="0"/>
              <a:t>….0~</a:t>
            </a:r>
            <a:r>
              <a:rPr lang="ko-KR" altLang="en-US" dirty="0"/>
              <a:t>끝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삭제 후 출력 반복</a:t>
            </a:r>
          </a:p>
        </p:txBody>
      </p:sp>
    </p:spTree>
    <p:extLst>
      <p:ext uri="{BB962C8B-B14F-4D97-AF65-F5344CB8AC3E}">
        <p14:creationId xmlns:p14="http://schemas.microsoft.com/office/powerpoint/2010/main" val="2315780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6F6F6"/>
                </a:solidFill>
              </a:rPr>
              <a:t>4. </a:t>
            </a:r>
            <a:r>
              <a:rPr lang="ko-KR" altLang="en-US" dirty="0">
                <a:solidFill>
                  <a:srgbClr val="F6F6F6"/>
                </a:solidFill>
              </a:rPr>
              <a:t>주요 함수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262558" y="1413570"/>
            <a:ext cx="6660053" cy="4824538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AutoNum type="arabicPeriod" startAt="2"/>
            </a:pPr>
            <a:r>
              <a:rPr lang="ko-KR" altLang="en-US" i="0" dirty="0">
                <a:latin typeface="+mj-ea"/>
                <a:ea typeface="+mj-ea"/>
              </a:rPr>
              <a:t>입력 함수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- operation</a:t>
            </a:r>
            <a:r>
              <a:rPr lang="ko-KR" altLang="en-US" i="0" dirty="0">
                <a:latin typeface="+mj-ea"/>
                <a:ea typeface="+mj-ea"/>
              </a:rPr>
              <a:t>을 입력 받기 위해 생성한 함수</a:t>
            </a:r>
            <a:r>
              <a:rPr lang="en-US" altLang="ko-KR" i="0" dirty="0">
                <a:latin typeface="+mj-ea"/>
                <a:ea typeface="+mj-ea"/>
              </a:rPr>
              <a:t>.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- </a:t>
            </a:r>
            <a:r>
              <a:rPr lang="ko-KR" altLang="en-US" i="0" dirty="0">
                <a:latin typeface="+mj-ea"/>
                <a:ea typeface="+mj-ea"/>
              </a:rPr>
              <a:t>입력 받을 때 마다 받을 수 있는 숫자가 상이하여 최소값과 최댓값을 입력 받고</a:t>
            </a:r>
            <a:r>
              <a:rPr lang="en-US" altLang="ko-KR" i="0" dirty="0">
                <a:latin typeface="+mj-ea"/>
                <a:ea typeface="+mj-ea"/>
              </a:rPr>
              <a:t>,</a:t>
            </a:r>
            <a:r>
              <a:rPr lang="ko-KR" altLang="en-US" i="0" dirty="0">
                <a:latin typeface="+mj-ea"/>
                <a:ea typeface="+mj-ea"/>
              </a:rPr>
              <a:t> 범위 내로 입력을 받았다면 입력한 번호를 반환하는 함수</a:t>
            </a:r>
            <a:r>
              <a:rPr lang="en-US" altLang="ko-KR" i="0" dirty="0">
                <a:latin typeface="+mj-ea"/>
                <a:ea typeface="+mj-ea"/>
              </a:rPr>
              <a:t>.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- </a:t>
            </a:r>
            <a:r>
              <a:rPr lang="ko-KR" altLang="en-US" i="0" dirty="0">
                <a:latin typeface="+mj-ea"/>
                <a:ea typeface="+mj-ea"/>
              </a:rPr>
              <a:t>입력 받을 때 마다 번호 확인 및 </a:t>
            </a:r>
            <a:r>
              <a:rPr lang="en-US" altLang="ko-KR" i="0" dirty="0">
                <a:latin typeface="+mj-ea"/>
                <a:ea typeface="+mj-ea"/>
              </a:rPr>
              <a:t>while</a:t>
            </a:r>
            <a:r>
              <a:rPr lang="ko-KR" altLang="en-US" i="0" dirty="0">
                <a:latin typeface="+mj-ea"/>
                <a:ea typeface="+mj-ea"/>
              </a:rPr>
              <a:t>문을 작성하지 않아도 되어서 편리</a:t>
            </a:r>
            <a:r>
              <a:rPr lang="en-US" altLang="ko-KR" i="0" dirty="0">
                <a:latin typeface="+mj-ea"/>
                <a:ea typeface="+mj-ea"/>
              </a:rPr>
              <a:t>.</a:t>
            </a:r>
            <a:r>
              <a:rPr lang="ko-KR" altLang="en-US" i="0" dirty="0">
                <a:latin typeface="+mj-ea"/>
                <a:ea typeface="+mj-ea"/>
              </a:rPr>
              <a:t> </a:t>
            </a:r>
            <a:endParaRPr lang="en-US" altLang="ko-KR" i="0" dirty="0">
              <a:latin typeface="+mj-ea"/>
              <a:ea typeface="+mj-ea"/>
            </a:endParaRPr>
          </a:p>
          <a:p>
            <a:pPr marL="0" indent="0">
              <a:lnSpc>
                <a:spcPct val="150000"/>
              </a:lnSpc>
            </a:pPr>
            <a:endParaRPr lang="en-US" altLang="ko-KR" i="0" dirty="0">
              <a:latin typeface="+mj-ea"/>
              <a:ea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5C3FCF3-5FE8-8C7F-CB76-F6679E0622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8634" y="1269554"/>
            <a:ext cx="5005244" cy="534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6851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6F6F6"/>
                </a:solidFill>
              </a:rPr>
              <a:t>4. </a:t>
            </a:r>
            <a:r>
              <a:rPr lang="ko-KR" altLang="en-US" dirty="0">
                <a:solidFill>
                  <a:srgbClr val="F6F6F6"/>
                </a:solidFill>
              </a:rPr>
              <a:t>주요 함수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262558" y="1413570"/>
            <a:ext cx="5899155" cy="4824538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AutoNum type="arabicPeriod" startAt="3"/>
            </a:pPr>
            <a:r>
              <a:rPr lang="ko-KR" altLang="en-US" i="0" dirty="0">
                <a:latin typeface="+mj-ea"/>
                <a:ea typeface="+mj-ea"/>
              </a:rPr>
              <a:t>한 </a:t>
            </a:r>
            <a:r>
              <a:rPr lang="ko-KR" altLang="en-US" i="0" dirty="0" err="1">
                <a:latin typeface="+mj-ea"/>
                <a:ea typeface="+mj-ea"/>
              </a:rPr>
              <a:t>문자씩</a:t>
            </a:r>
            <a:r>
              <a:rPr lang="ko-KR" altLang="en-US" i="0" dirty="0">
                <a:latin typeface="+mj-ea"/>
                <a:ea typeface="+mj-ea"/>
              </a:rPr>
              <a:t> 나오는 함수 </a:t>
            </a:r>
            <a:r>
              <a:rPr lang="en-US" altLang="ko-KR" i="0" dirty="0">
                <a:latin typeface="+mj-ea"/>
                <a:ea typeface="+mj-ea"/>
              </a:rPr>
              <a:t>(+</a:t>
            </a:r>
            <a:r>
              <a:rPr lang="ko-KR" altLang="en-US" i="0" dirty="0">
                <a:latin typeface="+mj-ea"/>
                <a:ea typeface="+mj-ea"/>
              </a:rPr>
              <a:t>서식지정자</a:t>
            </a:r>
            <a:r>
              <a:rPr lang="en-US" altLang="ko-KR" i="0" dirty="0">
                <a:latin typeface="+mj-ea"/>
                <a:ea typeface="+mj-ea"/>
              </a:rPr>
              <a:t>)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- </a:t>
            </a:r>
            <a:r>
              <a:rPr lang="ko-KR" altLang="en-US" i="0" dirty="0">
                <a:latin typeface="+mj-ea"/>
                <a:ea typeface="+mj-ea"/>
              </a:rPr>
              <a:t>문자열을 일정한 시간 간격을 두고 한 문자 씩 출력되는 함수</a:t>
            </a:r>
            <a:r>
              <a:rPr lang="en-US" altLang="ko-KR" i="0" dirty="0">
                <a:latin typeface="+mj-ea"/>
                <a:ea typeface="+mj-ea"/>
              </a:rPr>
              <a:t>.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- </a:t>
            </a:r>
            <a:r>
              <a:rPr lang="ko-KR" altLang="en-US" i="0" dirty="0">
                <a:latin typeface="+mj-ea"/>
                <a:ea typeface="+mj-ea"/>
              </a:rPr>
              <a:t>문자열을 매개변수로 </a:t>
            </a:r>
            <a:r>
              <a:rPr lang="ko-KR" altLang="en-US" i="0" dirty="0" err="1">
                <a:latin typeface="+mj-ea"/>
                <a:ea typeface="+mj-ea"/>
              </a:rPr>
              <a:t>입력받은</a:t>
            </a:r>
            <a:r>
              <a:rPr lang="ko-KR" altLang="en-US" i="0" dirty="0">
                <a:latin typeface="+mj-ea"/>
                <a:ea typeface="+mj-ea"/>
              </a:rPr>
              <a:t> 후 </a:t>
            </a:r>
            <a:r>
              <a:rPr lang="en-US" altLang="ko-KR" i="0" dirty="0">
                <a:latin typeface="+mj-ea"/>
                <a:ea typeface="+mj-ea"/>
              </a:rPr>
              <a:t>char str[500]</a:t>
            </a:r>
            <a:r>
              <a:rPr lang="ko-KR" altLang="en-US" i="0" dirty="0">
                <a:latin typeface="+mj-ea"/>
                <a:ea typeface="+mj-ea"/>
              </a:rPr>
              <a:t>에 대입 후 각 배열을 시간간격을 두고 출력</a:t>
            </a:r>
            <a:r>
              <a:rPr lang="en-US" altLang="ko-KR" i="0" dirty="0">
                <a:latin typeface="+mj-ea"/>
                <a:ea typeface="+mj-ea"/>
              </a:rPr>
              <a:t>.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- </a:t>
            </a:r>
            <a:r>
              <a:rPr lang="en-US" altLang="ko-KR" i="0" dirty="0" err="1">
                <a:latin typeface="+mj-ea"/>
                <a:ea typeface="+mj-ea"/>
              </a:rPr>
              <a:t>printf</a:t>
            </a:r>
            <a:r>
              <a:rPr lang="en-US" altLang="ko-KR" i="0" dirty="0">
                <a:latin typeface="+mj-ea"/>
                <a:ea typeface="+mj-ea"/>
              </a:rPr>
              <a:t>(“</a:t>
            </a:r>
            <a:r>
              <a:rPr lang="ko-KR" altLang="en-US" i="0" dirty="0">
                <a:latin typeface="+mj-ea"/>
                <a:ea typeface="+mj-ea"/>
              </a:rPr>
              <a:t>문자열</a:t>
            </a:r>
            <a:r>
              <a:rPr lang="en-US" altLang="ko-KR" i="0" dirty="0">
                <a:latin typeface="+mj-ea"/>
                <a:ea typeface="+mj-ea"/>
              </a:rPr>
              <a:t>”)</a:t>
            </a:r>
            <a:r>
              <a:rPr lang="ko-KR" altLang="en-US" i="0" dirty="0">
                <a:latin typeface="+mj-ea"/>
                <a:ea typeface="+mj-ea"/>
              </a:rPr>
              <a:t>과</a:t>
            </a:r>
            <a:r>
              <a:rPr lang="en-US" altLang="ko-KR" i="0" dirty="0">
                <a:latin typeface="+mj-ea"/>
                <a:ea typeface="+mj-ea"/>
              </a:rPr>
              <a:t> </a:t>
            </a:r>
            <a:r>
              <a:rPr lang="ko-KR" altLang="en-US" i="0" dirty="0">
                <a:latin typeface="+mj-ea"/>
                <a:ea typeface="+mj-ea"/>
              </a:rPr>
              <a:t>같이 </a:t>
            </a:r>
            <a:r>
              <a:rPr lang="en-US" altLang="ko-KR" i="0" dirty="0" err="1">
                <a:latin typeface="+mj-ea"/>
                <a:ea typeface="+mj-ea"/>
              </a:rPr>
              <a:t>printw</a:t>
            </a:r>
            <a:r>
              <a:rPr lang="en-US" altLang="ko-KR" i="0" dirty="0">
                <a:latin typeface="+mj-ea"/>
                <a:ea typeface="+mj-ea"/>
              </a:rPr>
              <a:t>(“</a:t>
            </a:r>
            <a:r>
              <a:rPr lang="ko-KR" altLang="en-US" i="0" dirty="0">
                <a:latin typeface="+mj-ea"/>
                <a:ea typeface="+mj-ea"/>
              </a:rPr>
              <a:t>문자열</a:t>
            </a:r>
            <a:r>
              <a:rPr lang="en-US" altLang="ko-KR" i="0" dirty="0">
                <a:latin typeface="+mj-ea"/>
                <a:ea typeface="+mj-ea"/>
              </a:rPr>
              <a:t>”)</a:t>
            </a:r>
            <a:r>
              <a:rPr lang="ko-KR" altLang="en-US" i="0" dirty="0">
                <a:latin typeface="+mj-ea"/>
                <a:ea typeface="+mj-ea"/>
              </a:rPr>
              <a:t>과 같이 편리하게 사용 가능</a:t>
            </a:r>
            <a:r>
              <a:rPr lang="en-US" altLang="ko-KR" i="0" dirty="0">
                <a:latin typeface="+mj-ea"/>
                <a:ea typeface="+mj-ea"/>
              </a:rPr>
              <a:t>.</a:t>
            </a:r>
          </a:p>
          <a:p>
            <a:pPr marL="0" indent="0">
              <a:lnSpc>
                <a:spcPct val="150000"/>
              </a:lnSpc>
            </a:pPr>
            <a:endParaRPr lang="en-US" altLang="ko-KR" i="0" dirty="0">
              <a:latin typeface="+mj-ea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E40BFCB-B28C-3966-9137-DDDC55016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6705" y="1269554"/>
            <a:ext cx="5887173" cy="3753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0306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6F6F6"/>
                </a:solidFill>
              </a:rPr>
              <a:t>4. </a:t>
            </a:r>
            <a:r>
              <a:rPr lang="ko-KR" altLang="en-US" dirty="0">
                <a:solidFill>
                  <a:srgbClr val="F6F6F6"/>
                </a:solidFill>
              </a:rPr>
              <a:t>주요 함수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262558" y="1413570"/>
            <a:ext cx="5899155" cy="4824538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AutoNum type="arabicPeriod" startAt="3"/>
            </a:pPr>
            <a:r>
              <a:rPr lang="ko-KR" altLang="en-US" i="0" dirty="0">
                <a:latin typeface="+mj-ea"/>
                <a:ea typeface="+mj-ea"/>
              </a:rPr>
              <a:t>한 </a:t>
            </a:r>
            <a:r>
              <a:rPr lang="ko-KR" altLang="en-US" i="0" dirty="0" err="1">
                <a:latin typeface="+mj-ea"/>
                <a:ea typeface="+mj-ea"/>
              </a:rPr>
              <a:t>문자씩</a:t>
            </a:r>
            <a:r>
              <a:rPr lang="ko-KR" altLang="en-US" i="0" dirty="0">
                <a:latin typeface="+mj-ea"/>
                <a:ea typeface="+mj-ea"/>
              </a:rPr>
              <a:t> 나오는 함수 </a:t>
            </a:r>
            <a:r>
              <a:rPr lang="en-US" altLang="ko-KR" i="0" dirty="0">
                <a:latin typeface="+mj-ea"/>
                <a:ea typeface="+mj-ea"/>
              </a:rPr>
              <a:t>(+</a:t>
            </a:r>
            <a:r>
              <a:rPr lang="ko-KR" altLang="en-US" i="0" dirty="0">
                <a:latin typeface="+mj-ea"/>
                <a:ea typeface="+mj-ea"/>
              </a:rPr>
              <a:t>서식지정자</a:t>
            </a:r>
            <a:r>
              <a:rPr lang="en-US" altLang="ko-KR" i="0" dirty="0">
                <a:latin typeface="+mj-ea"/>
                <a:ea typeface="+mj-ea"/>
              </a:rPr>
              <a:t>)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- </a:t>
            </a:r>
            <a:r>
              <a:rPr lang="ko-KR" altLang="en-US" i="0" dirty="0">
                <a:latin typeface="+mj-ea"/>
                <a:ea typeface="+mj-ea"/>
              </a:rPr>
              <a:t>문자열을 일정한 시간 간격을 두고 한 문자 씩 출력되는 함수</a:t>
            </a:r>
            <a:r>
              <a:rPr lang="en-US" altLang="ko-KR" i="0" dirty="0">
                <a:latin typeface="+mj-ea"/>
                <a:ea typeface="+mj-ea"/>
              </a:rPr>
              <a:t>.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- </a:t>
            </a:r>
            <a:r>
              <a:rPr lang="ko-KR" altLang="en-US" i="0" dirty="0">
                <a:latin typeface="+mj-ea"/>
                <a:ea typeface="+mj-ea"/>
              </a:rPr>
              <a:t>문자열을 매개변수로 </a:t>
            </a:r>
            <a:r>
              <a:rPr lang="ko-KR" altLang="en-US" i="0" dirty="0" err="1">
                <a:latin typeface="+mj-ea"/>
                <a:ea typeface="+mj-ea"/>
              </a:rPr>
              <a:t>입력받은</a:t>
            </a:r>
            <a:r>
              <a:rPr lang="ko-KR" altLang="en-US" i="0" dirty="0">
                <a:latin typeface="+mj-ea"/>
                <a:ea typeface="+mj-ea"/>
              </a:rPr>
              <a:t> 후 </a:t>
            </a:r>
            <a:r>
              <a:rPr lang="en-US" altLang="ko-KR" i="0" dirty="0">
                <a:latin typeface="+mj-ea"/>
                <a:ea typeface="+mj-ea"/>
              </a:rPr>
              <a:t>char str[500]</a:t>
            </a:r>
            <a:r>
              <a:rPr lang="ko-KR" altLang="en-US" i="0" dirty="0">
                <a:latin typeface="+mj-ea"/>
                <a:ea typeface="+mj-ea"/>
              </a:rPr>
              <a:t>에 대입 후 각 배열을 시간간격을 두고 출력</a:t>
            </a:r>
            <a:r>
              <a:rPr lang="en-US" altLang="ko-KR" i="0" dirty="0">
                <a:latin typeface="+mj-ea"/>
                <a:ea typeface="+mj-ea"/>
              </a:rPr>
              <a:t>.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- </a:t>
            </a:r>
            <a:r>
              <a:rPr lang="en-US" altLang="ko-KR" i="0" dirty="0" err="1">
                <a:latin typeface="+mj-ea"/>
                <a:ea typeface="+mj-ea"/>
              </a:rPr>
              <a:t>printf</a:t>
            </a:r>
            <a:r>
              <a:rPr lang="en-US" altLang="ko-KR" i="0" dirty="0">
                <a:latin typeface="+mj-ea"/>
                <a:ea typeface="+mj-ea"/>
              </a:rPr>
              <a:t>(“</a:t>
            </a:r>
            <a:r>
              <a:rPr lang="ko-KR" altLang="en-US" i="0" dirty="0">
                <a:latin typeface="+mj-ea"/>
                <a:ea typeface="+mj-ea"/>
              </a:rPr>
              <a:t>문자열</a:t>
            </a:r>
            <a:r>
              <a:rPr lang="en-US" altLang="ko-KR" i="0" dirty="0">
                <a:latin typeface="+mj-ea"/>
                <a:ea typeface="+mj-ea"/>
              </a:rPr>
              <a:t>”)</a:t>
            </a:r>
            <a:r>
              <a:rPr lang="ko-KR" altLang="en-US" i="0" dirty="0">
                <a:latin typeface="+mj-ea"/>
                <a:ea typeface="+mj-ea"/>
              </a:rPr>
              <a:t>과</a:t>
            </a:r>
            <a:r>
              <a:rPr lang="en-US" altLang="ko-KR" i="0" dirty="0">
                <a:latin typeface="+mj-ea"/>
                <a:ea typeface="+mj-ea"/>
              </a:rPr>
              <a:t> </a:t>
            </a:r>
            <a:r>
              <a:rPr lang="ko-KR" altLang="en-US" i="0" dirty="0">
                <a:latin typeface="+mj-ea"/>
                <a:ea typeface="+mj-ea"/>
              </a:rPr>
              <a:t>같이 </a:t>
            </a:r>
            <a:r>
              <a:rPr lang="en-US" altLang="ko-KR" i="0" dirty="0" err="1">
                <a:latin typeface="+mj-ea"/>
                <a:ea typeface="+mj-ea"/>
              </a:rPr>
              <a:t>printw</a:t>
            </a:r>
            <a:r>
              <a:rPr lang="en-US" altLang="ko-KR" i="0" dirty="0">
                <a:latin typeface="+mj-ea"/>
                <a:ea typeface="+mj-ea"/>
              </a:rPr>
              <a:t>(“</a:t>
            </a:r>
            <a:r>
              <a:rPr lang="ko-KR" altLang="en-US" i="0" dirty="0">
                <a:latin typeface="+mj-ea"/>
                <a:ea typeface="+mj-ea"/>
              </a:rPr>
              <a:t>문자열</a:t>
            </a:r>
            <a:r>
              <a:rPr lang="en-US" altLang="ko-KR" i="0" dirty="0">
                <a:latin typeface="+mj-ea"/>
                <a:ea typeface="+mj-ea"/>
              </a:rPr>
              <a:t>”)</a:t>
            </a:r>
            <a:r>
              <a:rPr lang="ko-KR" altLang="en-US" i="0" dirty="0">
                <a:latin typeface="+mj-ea"/>
                <a:ea typeface="+mj-ea"/>
              </a:rPr>
              <a:t>과 같이 편리하게 사용 가능</a:t>
            </a:r>
            <a:r>
              <a:rPr lang="en-US" altLang="ko-KR" i="0" dirty="0">
                <a:latin typeface="+mj-ea"/>
                <a:ea typeface="+mj-ea"/>
              </a:rPr>
              <a:t>.</a:t>
            </a:r>
          </a:p>
          <a:p>
            <a:pPr marL="0" indent="0">
              <a:lnSpc>
                <a:spcPct val="150000"/>
              </a:lnSpc>
            </a:pPr>
            <a:endParaRPr lang="en-US" altLang="ko-KR" i="0" dirty="0">
              <a:latin typeface="+mj-ea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E40BFCB-B28C-3966-9137-DDDC55016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6705" y="1269554"/>
            <a:ext cx="5887173" cy="375374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EE727C8-EEA3-FC07-E2D6-EDDED97E6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72" y="5229994"/>
            <a:ext cx="11894298" cy="1557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9607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6F6F6"/>
                </a:solidFill>
              </a:rPr>
              <a:t>4. </a:t>
            </a:r>
            <a:r>
              <a:rPr lang="ko-KR" altLang="en-US" dirty="0">
                <a:solidFill>
                  <a:srgbClr val="F6F6F6"/>
                </a:solidFill>
              </a:rPr>
              <a:t>주요 함수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262558" y="1413570"/>
            <a:ext cx="5899155" cy="4824538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AutoNum type="arabicPeriod" startAt="3"/>
            </a:pPr>
            <a:r>
              <a:rPr lang="ko-KR" altLang="en-US" i="0" dirty="0">
                <a:latin typeface="+mj-ea"/>
                <a:ea typeface="+mj-ea"/>
              </a:rPr>
              <a:t>한 </a:t>
            </a:r>
            <a:r>
              <a:rPr lang="ko-KR" altLang="en-US" i="0" dirty="0" err="1">
                <a:latin typeface="+mj-ea"/>
                <a:ea typeface="+mj-ea"/>
              </a:rPr>
              <a:t>문자씩</a:t>
            </a:r>
            <a:r>
              <a:rPr lang="ko-KR" altLang="en-US" i="0" dirty="0">
                <a:latin typeface="+mj-ea"/>
                <a:ea typeface="+mj-ea"/>
              </a:rPr>
              <a:t> 나오는 함수 </a:t>
            </a:r>
            <a:r>
              <a:rPr lang="en-US" altLang="ko-KR" i="0" dirty="0">
                <a:latin typeface="+mj-ea"/>
                <a:ea typeface="+mj-ea"/>
              </a:rPr>
              <a:t>(+</a:t>
            </a:r>
            <a:r>
              <a:rPr lang="ko-KR" altLang="en-US" i="0" dirty="0">
                <a:latin typeface="+mj-ea"/>
                <a:ea typeface="+mj-ea"/>
              </a:rPr>
              <a:t>서식지정자</a:t>
            </a:r>
            <a:r>
              <a:rPr lang="en-US" altLang="ko-KR" i="0" dirty="0">
                <a:latin typeface="+mj-ea"/>
                <a:ea typeface="+mj-ea"/>
              </a:rPr>
              <a:t>)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- </a:t>
            </a:r>
            <a:r>
              <a:rPr lang="en-US" altLang="ko-KR" i="0" dirty="0" err="1">
                <a:latin typeface="+mj-ea"/>
                <a:ea typeface="+mj-ea"/>
              </a:rPr>
              <a:t>printw</a:t>
            </a:r>
            <a:r>
              <a:rPr lang="ko-KR" altLang="en-US" i="0" dirty="0">
                <a:latin typeface="+mj-ea"/>
                <a:ea typeface="+mj-ea"/>
              </a:rPr>
              <a:t>를 사용하게 되면 상황에 따라 변경되는 서식지정자 출력 불가</a:t>
            </a:r>
            <a:r>
              <a:rPr lang="en-US" altLang="ko-KR" i="0" dirty="0">
                <a:latin typeface="+mj-ea"/>
                <a:ea typeface="+mj-ea"/>
              </a:rPr>
              <a:t>.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- </a:t>
            </a:r>
            <a:r>
              <a:rPr lang="ko-KR" altLang="en-US" i="0" dirty="0">
                <a:latin typeface="+mj-ea"/>
                <a:ea typeface="+mj-ea"/>
              </a:rPr>
              <a:t>서식 지정자가 필요한 부분의 위치를 확인해서 각 위치마다 필요한 정보를 별개로 출력</a:t>
            </a:r>
            <a:br>
              <a:rPr lang="en-US" altLang="ko-KR" i="0" dirty="0">
                <a:latin typeface="+mj-ea"/>
                <a:ea typeface="+mj-ea"/>
              </a:rPr>
            </a:b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- </a:t>
            </a:r>
            <a:r>
              <a:rPr lang="ko-KR" altLang="en-US" i="0" dirty="0">
                <a:latin typeface="+mj-ea"/>
                <a:ea typeface="+mj-ea"/>
              </a:rPr>
              <a:t>예를 들어</a:t>
            </a:r>
            <a:r>
              <a:rPr lang="en-US" altLang="ko-KR" i="0" dirty="0">
                <a:latin typeface="+mj-ea"/>
                <a:ea typeface="+mj-ea"/>
              </a:rPr>
              <a:t>, </a:t>
            </a:r>
            <a:r>
              <a:rPr lang="ko-KR" altLang="en-US" i="0" dirty="0">
                <a:latin typeface="+mj-ea"/>
                <a:ea typeface="+mj-ea"/>
              </a:rPr>
              <a:t>해당 문자열의 </a:t>
            </a:r>
            <a:r>
              <a:rPr lang="en-US" altLang="ko-KR" i="0" dirty="0">
                <a:latin typeface="+mj-ea"/>
                <a:ea typeface="+mj-ea"/>
              </a:rPr>
              <a:t>33</a:t>
            </a:r>
            <a:r>
              <a:rPr lang="ko-KR" altLang="en-US" i="0" dirty="0">
                <a:latin typeface="+mj-ea"/>
                <a:ea typeface="+mj-ea"/>
              </a:rPr>
              <a:t>번째에 승리 말의 번호가 들어가야 한다면</a:t>
            </a:r>
            <a:r>
              <a:rPr lang="en-US" altLang="ko-KR" i="0" dirty="0">
                <a:latin typeface="+mj-ea"/>
                <a:ea typeface="+mj-ea"/>
              </a:rPr>
              <a:t>, 0~32</a:t>
            </a:r>
            <a:r>
              <a:rPr lang="ko-KR" altLang="en-US" i="0" dirty="0">
                <a:latin typeface="+mj-ea"/>
                <a:ea typeface="+mj-ea"/>
              </a:rPr>
              <a:t>번째는 </a:t>
            </a:r>
            <a:r>
              <a:rPr lang="en-US" altLang="ko-KR" i="0" dirty="0">
                <a:latin typeface="+mj-ea"/>
                <a:ea typeface="+mj-ea"/>
              </a:rPr>
              <a:t>str[</a:t>
            </a:r>
            <a:r>
              <a:rPr lang="en-US" altLang="ko-KR" i="0" dirty="0" err="1">
                <a:latin typeface="+mj-ea"/>
                <a:ea typeface="+mj-ea"/>
              </a:rPr>
              <a:t>i</a:t>
            </a:r>
            <a:r>
              <a:rPr lang="en-US" altLang="ko-KR" i="0" dirty="0">
                <a:latin typeface="+mj-ea"/>
                <a:ea typeface="+mj-ea"/>
              </a:rPr>
              <a:t>]</a:t>
            </a:r>
            <a:r>
              <a:rPr lang="ko-KR" altLang="en-US" i="0" dirty="0">
                <a:latin typeface="+mj-ea"/>
                <a:ea typeface="+mj-ea"/>
              </a:rPr>
              <a:t>를 출력하고</a:t>
            </a:r>
            <a:r>
              <a:rPr lang="en-US" altLang="ko-KR" i="0" dirty="0">
                <a:latin typeface="+mj-ea"/>
                <a:ea typeface="+mj-ea"/>
              </a:rPr>
              <a:t>, </a:t>
            </a:r>
            <a:r>
              <a:rPr lang="en-US" altLang="ko-KR" i="0" dirty="0" err="1">
                <a:latin typeface="+mj-ea"/>
                <a:ea typeface="+mj-ea"/>
              </a:rPr>
              <a:t>i</a:t>
            </a:r>
            <a:r>
              <a:rPr lang="en-US" altLang="ko-KR" i="0" dirty="0">
                <a:latin typeface="+mj-ea"/>
                <a:ea typeface="+mj-ea"/>
              </a:rPr>
              <a:t>=33</a:t>
            </a:r>
            <a:r>
              <a:rPr lang="ko-KR" altLang="en-US" i="0" dirty="0">
                <a:latin typeface="+mj-ea"/>
                <a:ea typeface="+mj-ea"/>
              </a:rPr>
              <a:t> 때는 </a:t>
            </a:r>
            <a:r>
              <a:rPr lang="en-US" altLang="ko-KR" i="0" dirty="0" err="1">
                <a:latin typeface="+mj-ea"/>
                <a:ea typeface="+mj-ea"/>
              </a:rPr>
              <a:t>printf</a:t>
            </a:r>
            <a:r>
              <a:rPr lang="en-US" altLang="ko-KR" i="0" dirty="0">
                <a:latin typeface="+mj-ea"/>
                <a:ea typeface="+mj-ea"/>
              </a:rPr>
              <a:t>(“%d“,</a:t>
            </a:r>
            <a:r>
              <a:rPr lang="en-US" altLang="ko-KR" i="0" dirty="0" err="1">
                <a:latin typeface="+mj-ea"/>
                <a:ea typeface="+mj-ea"/>
              </a:rPr>
              <a:t>horse.num</a:t>
            </a:r>
            <a:r>
              <a:rPr lang="en-US" altLang="ko-KR" i="0" dirty="0">
                <a:latin typeface="+mj-ea"/>
                <a:ea typeface="+mj-ea"/>
              </a:rPr>
              <a:t>)</a:t>
            </a:r>
            <a:r>
              <a:rPr lang="ko-KR" altLang="en-US" i="0" dirty="0">
                <a:latin typeface="+mj-ea"/>
                <a:ea typeface="+mj-ea"/>
              </a:rPr>
              <a:t>을 출력</a:t>
            </a:r>
            <a:r>
              <a:rPr lang="en-US" altLang="ko-KR" i="0" dirty="0">
                <a:latin typeface="+mj-ea"/>
                <a:ea typeface="+mj-ea"/>
              </a:rPr>
              <a:t>.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4C6DB6D-2CBB-CA36-0FDD-B5AE66585A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949"/>
          <a:stretch/>
        </p:blipFill>
        <p:spPr>
          <a:xfrm>
            <a:off x="6244722" y="1269554"/>
            <a:ext cx="5899156" cy="4858428"/>
          </a:xfrm>
          <a:prstGeom prst="rect">
            <a:avLst/>
          </a:prstGeom>
        </p:spPr>
      </p:pic>
      <p:sp>
        <p:nvSpPr>
          <p:cNvPr id="7" name="내용 개체 틀 5">
            <a:extLst>
              <a:ext uri="{FF2B5EF4-FFF2-40B4-BE49-F238E27FC236}">
                <a16:creationId xmlns:a16="http://schemas.microsoft.com/office/drawing/2014/main" id="{7CFCCADB-959F-2C8B-A361-51EFEF5084CE}"/>
              </a:ext>
            </a:extLst>
          </p:cNvPr>
          <p:cNvSpPr txBox="1">
            <a:spLocks/>
          </p:cNvSpPr>
          <p:nvPr/>
        </p:nvSpPr>
        <p:spPr>
          <a:xfrm>
            <a:off x="6291258" y="6139019"/>
            <a:ext cx="5899155" cy="800474"/>
          </a:xfrm>
          <a:prstGeom prst="rect">
            <a:avLst/>
          </a:prstGeom>
        </p:spPr>
        <p:txBody>
          <a:bodyPr vert="horz" lIns="99569" tIns="49785" rIns="99569" bIns="49785" rtlCol="0">
            <a:normAutofit fontScale="62500" lnSpcReduction="20000"/>
          </a:bodyPr>
          <a:lstStyle>
            <a:lvl1pPr marL="373384" indent="-373384" algn="l" defTabSz="99569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000" i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1pPr>
            <a:lvl2pPr marL="808998" indent="-311153" algn="l" defTabSz="99569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000" i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2pPr>
            <a:lvl3pPr marL="124461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000" i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3pPr>
            <a:lvl4pPr marL="1742458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000" i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4pPr>
            <a:lvl5pPr marL="224030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000" i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5pPr>
            <a:lvl6pPr marL="2738148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599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33838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3168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</a:pPr>
            <a:r>
              <a:rPr lang="ko-KR" altLang="en-US" i="0" dirty="0">
                <a:latin typeface="+mj-ea"/>
                <a:ea typeface="+mj-ea"/>
              </a:rPr>
              <a:t>베팅을 맞췄을 경우 나오는 문자열</a:t>
            </a:r>
            <a:r>
              <a:rPr lang="en-US" altLang="ko-KR" i="0" dirty="0">
                <a:latin typeface="+mj-ea"/>
                <a:ea typeface="+mj-ea"/>
              </a:rPr>
              <a:t>.</a:t>
            </a:r>
          </a:p>
          <a:p>
            <a:pPr marL="0" indent="0" algn="ctr">
              <a:lnSpc>
                <a:spcPct val="150000"/>
              </a:lnSpc>
            </a:pPr>
            <a:r>
              <a:rPr lang="ko-KR" altLang="en-US" i="0" dirty="0">
                <a:latin typeface="+mj-ea"/>
                <a:ea typeface="+mj-ea"/>
              </a:rPr>
              <a:t>해당 문자열에는 승리 마와 베팅 액수</a:t>
            </a:r>
            <a:r>
              <a:rPr lang="en-US" altLang="ko-KR" i="0" dirty="0">
                <a:latin typeface="+mj-ea"/>
                <a:ea typeface="+mj-ea"/>
              </a:rPr>
              <a:t>, </a:t>
            </a:r>
            <a:r>
              <a:rPr lang="ko-KR" altLang="en-US" i="0" dirty="0">
                <a:latin typeface="+mj-ea"/>
                <a:ea typeface="+mj-ea"/>
              </a:rPr>
              <a:t>배당률</a:t>
            </a:r>
            <a:r>
              <a:rPr lang="en-US" altLang="ko-KR" i="0" dirty="0">
                <a:latin typeface="+mj-ea"/>
                <a:ea typeface="+mj-ea"/>
              </a:rPr>
              <a:t>, </a:t>
            </a:r>
            <a:r>
              <a:rPr lang="ko-KR" altLang="en-US" i="0" dirty="0" err="1">
                <a:latin typeface="+mj-ea"/>
                <a:ea typeface="+mj-ea"/>
              </a:rPr>
              <a:t>수취금</a:t>
            </a:r>
            <a:r>
              <a:rPr lang="ko-KR" altLang="en-US" i="0" dirty="0">
                <a:latin typeface="+mj-ea"/>
                <a:ea typeface="+mj-ea"/>
              </a:rPr>
              <a:t> 등이 포함되어 있다</a:t>
            </a:r>
            <a:r>
              <a:rPr lang="en-US" altLang="ko-KR" i="0" dirty="0">
                <a:latin typeface="+mj-ea"/>
                <a:ea typeface="+mj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547559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932321FA-FA9E-7E59-1BAA-F56905D05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4302" y="3141762"/>
            <a:ext cx="7392432" cy="2095792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6F6F6"/>
                </a:solidFill>
              </a:rPr>
              <a:t>4. </a:t>
            </a:r>
            <a:r>
              <a:rPr lang="ko-KR" altLang="en-US" dirty="0">
                <a:solidFill>
                  <a:srgbClr val="F6F6F6"/>
                </a:solidFill>
              </a:rPr>
              <a:t>주요 함수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262558" y="1413570"/>
            <a:ext cx="5899155" cy="631650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AutoNum type="arabicPeriod" startAt="4"/>
            </a:pPr>
            <a:r>
              <a:rPr lang="ko-KR" altLang="en-US" i="0" dirty="0">
                <a:latin typeface="+mj-ea"/>
                <a:ea typeface="+mj-ea"/>
              </a:rPr>
              <a:t>말 이동 확률 계산</a:t>
            </a:r>
            <a:endParaRPr lang="en-US" altLang="ko-KR" i="0" dirty="0">
              <a:latin typeface="+mj-ea"/>
              <a:ea typeface="+mj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05EA9A0-A217-22FC-3E5E-CA348E0C42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956" y="2813781"/>
            <a:ext cx="3467584" cy="3096057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9F574583-E53C-5312-BBD8-EDFAFDF91DB0}"/>
              </a:ext>
            </a:extLst>
          </p:cNvPr>
          <p:cNvSpPr/>
          <p:nvPr/>
        </p:nvSpPr>
        <p:spPr>
          <a:xfrm>
            <a:off x="873620" y="3960360"/>
            <a:ext cx="1152128" cy="792088"/>
          </a:xfrm>
          <a:prstGeom prst="rect">
            <a:avLst/>
          </a:prstGeom>
          <a:noFill/>
          <a:ln w="38100">
            <a:solidFill>
              <a:srgbClr val="23FB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910527D-4221-BE62-882D-64EE6C7BA7B0}"/>
              </a:ext>
            </a:extLst>
          </p:cNvPr>
          <p:cNvSpPr/>
          <p:nvPr/>
        </p:nvSpPr>
        <p:spPr>
          <a:xfrm>
            <a:off x="8975526" y="3564316"/>
            <a:ext cx="1368152" cy="1017606"/>
          </a:xfrm>
          <a:prstGeom prst="rect">
            <a:avLst/>
          </a:prstGeom>
          <a:noFill/>
          <a:ln w="38100">
            <a:solidFill>
              <a:srgbClr val="23FB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내용 개체 틀 5">
            <a:extLst>
              <a:ext uri="{FF2B5EF4-FFF2-40B4-BE49-F238E27FC236}">
                <a16:creationId xmlns:a16="http://schemas.microsoft.com/office/drawing/2014/main" id="{8DEE2F07-DA1C-8C29-BEED-BEAE30921439}"/>
              </a:ext>
            </a:extLst>
          </p:cNvPr>
          <p:cNvSpPr txBox="1">
            <a:spLocks/>
          </p:cNvSpPr>
          <p:nvPr/>
        </p:nvSpPr>
        <p:spPr>
          <a:xfrm>
            <a:off x="873620" y="2207608"/>
            <a:ext cx="5899155" cy="631650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>
            <a:lvl1pPr marL="373384" indent="-373384" algn="l" defTabSz="99569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000" i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1pPr>
            <a:lvl2pPr marL="808998" indent="-311153" algn="l" defTabSz="99569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000" i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2pPr>
            <a:lvl3pPr marL="124461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000" i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3pPr>
            <a:lvl4pPr marL="1742458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000" i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4pPr>
            <a:lvl5pPr marL="224030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000" i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5pPr>
            <a:lvl6pPr marL="2738148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599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33838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3168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</a:pPr>
            <a:r>
              <a:rPr lang="en-US" altLang="ko-KR" i="0" dirty="0">
                <a:latin typeface="+mj-ea"/>
                <a:ea typeface="+mj-ea"/>
              </a:rPr>
              <a:t>- </a:t>
            </a:r>
            <a:r>
              <a:rPr lang="ko-KR" altLang="en-US" i="0" dirty="0">
                <a:latin typeface="+mj-ea"/>
                <a:ea typeface="+mj-ea"/>
              </a:rPr>
              <a:t>말 구조체 선언</a:t>
            </a:r>
          </a:p>
        </p:txBody>
      </p:sp>
      <p:sp>
        <p:nvSpPr>
          <p:cNvPr id="15" name="내용 개체 틀 5">
            <a:extLst>
              <a:ext uri="{FF2B5EF4-FFF2-40B4-BE49-F238E27FC236}">
                <a16:creationId xmlns:a16="http://schemas.microsoft.com/office/drawing/2014/main" id="{0E8EB699-0999-4C88-3DCD-DFE4306EB039}"/>
              </a:ext>
            </a:extLst>
          </p:cNvPr>
          <p:cNvSpPr txBox="1">
            <a:spLocks/>
          </p:cNvSpPr>
          <p:nvPr/>
        </p:nvSpPr>
        <p:spPr>
          <a:xfrm>
            <a:off x="5270940" y="2266717"/>
            <a:ext cx="5899155" cy="1078170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>
            <a:lvl1pPr marL="373384" indent="-373384" algn="l" defTabSz="99569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000" i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1pPr>
            <a:lvl2pPr marL="808998" indent="-311153" algn="l" defTabSz="99569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000" i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2pPr>
            <a:lvl3pPr marL="124461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000" i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3pPr>
            <a:lvl4pPr marL="1742458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000" i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4pPr>
            <a:lvl5pPr marL="224030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2000" i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맑은 고딕" pitchFamily="50" charset="-127"/>
                <a:cs typeface="+mn-cs"/>
              </a:defRPr>
            </a:lvl5pPr>
            <a:lvl6pPr marL="2738148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3599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733838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31683" indent="-248923" algn="l" defTabSz="99569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</a:pPr>
            <a:r>
              <a:rPr lang="en-US" altLang="ko-KR" i="0" dirty="0">
                <a:latin typeface="+mj-ea"/>
                <a:ea typeface="+mj-ea"/>
              </a:rPr>
              <a:t>-</a:t>
            </a:r>
            <a:r>
              <a:rPr lang="ko-KR" altLang="en-US" i="0" dirty="0">
                <a:latin typeface="+mj-ea"/>
                <a:ea typeface="+mj-ea"/>
              </a:rPr>
              <a:t> 말 정보입력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sz="1400" i="0" dirty="0">
                <a:latin typeface="+mj-ea"/>
                <a:ea typeface="+mj-ea"/>
              </a:rPr>
              <a:t>(</a:t>
            </a:r>
            <a:r>
              <a:rPr lang="ko-KR" altLang="en-US" sz="1400" i="0" dirty="0">
                <a:latin typeface="+mj-ea"/>
                <a:ea typeface="+mj-ea"/>
              </a:rPr>
              <a:t>마지막 </a:t>
            </a:r>
            <a:r>
              <a:rPr lang="en-US" altLang="ko-KR" sz="1400" i="0" dirty="0">
                <a:latin typeface="+mj-ea"/>
                <a:ea typeface="+mj-ea"/>
              </a:rPr>
              <a:t>4</a:t>
            </a:r>
            <a:r>
              <a:rPr lang="ko-KR" altLang="en-US" sz="1400" i="0" dirty="0">
                <a:latin typeface="+mj-ea"/>
                <a:ea typeface="+mj-ea"/>
              </a:rPr>
              <a:t>번째 </a:t>
            </a:r>
            <a:r>
              <a:rPr lang="en-US" altLang="ko-KR" sz="1400" i="0" dirty="0">
                <a:latin typeface="+mj-ea"/>
                <a:ea typeface="+mj-ea"/>
              </a:rPr>
              <a:t>~ 2</a:t>
            </a:r>
            <a:r>
              <a:rPr lang="ko-KR" altLang="en-US" sz="1400" i="0" dirty="0">
                <a:latin typeface="+mj-ea"/>
                <a:ea typeface="+mj-ea"/>
              </a:rPr>
              <a:t>번째 가 </a:t>
            </a:r>
            <a:r>
              <a:rPr lang="en-US" altLang="ko-KR" sz="1400" i="0" dirty="0">
                <a:latin typeface="+mj-ea"/>
                <a:ea typeface="+mj-ea"/>
              </a:rPr>
              <a:t>1/3/5</a:t>
            </a:r>
            <a:r>
              <a:rPr lang="ko-KR" altLang="en-US" sz="1400" i="0" dirty="0">
                <a:latin typeface="+mj-ea"/>
                <a:ea typeface="+mj-ea"/>
              </a:rPr>
              <a:t>칸 이동 확률 </a:t>
            </a:r>
            <a:r>
              <a:rPr lang="en-US" altLang="ko-KR" sz="1400" i="0" dirty="0">
                <a:latin typeface="+mj-ea"/>
                <a:ea typeface="+mj-ea"/>
              </a:rPr>
              <a:t>(%))</a:t>
            </a:r>
            <a:endParaRPr lang="ko-KR" altLang="en-US" sz="1400" i="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260671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6F6F6"/>
                </a:solidFill>
              </a:rPr>
              <a:t>4. </a:t>
            </a:r>
            <a:r>
              <a:rPr lang="ko-KR" altLang="en-US" dirty="0">
                <a:solidFill>
                  <a:srgbClr val="F6F6F6"/>
                </a:solidFill>
              </a:rPr>
              <a:t>주요 함수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262558" y="1413570"/>
            <a:ext cx="11161240" cy="5040560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AutoNum type="arabicPeriod" startAt="4"/>
            </a:pPr>
            <a:r>
              <a:rPr lang="ko-KR" altLang="en-US" i="0" dirty="0">
                <a:latin typeface="+mj-ea"/>
                <a:ea typeface="+mj-ea"/>
              </a:rPr>
              <a:t>말 이동 확률 계산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- 0~99</a:t>
            </a:r>
            <a:r>
              <a:rPr lang="ko-KR" altLang="en-US" i="0" dirty="0">
                <a:latin typeface="+mj-ea"/>
                <a:ea typeface="+mj-ea"/>
              </a:rPr>
              <a:t>까지 랜덤으로 숫자를 뽑는다</a:t>
            </a:r>
            <a:r>
              <a:rPr lang="en-US" altLang="ko-KR" i="0" dirty="0">
                <a:latin typeface="+mj-ea"/>
                <a:ea typeface="+mj-ea"/>
              </a:rPr>
              <a:t>.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- </a:t>
            </a:r>
            <a:r>
              <a:rPr lang="ko-KR" altLang="en-US" i="0" dirty="0">
                <a:latin typeface="+mj-ea"/>
                <a:ea typeface="+mj-ea"/>
              </a:rPr>
              <a:t>숫자가 </a:t>
            </a:r>
            <a:r>
              <a:rPr lang="en-US" altLang="ko-KR" i="0" dirty="0">
                <a:latin typeface="+mj-ea"/>
                <a:ea typeface="+mj-ea"/>
              </a:rPr>
              <a:t>1</a:t>
            </a:r>
            <a:r>
              <a:rPr lang="ko-KR" altLang="en-US" i="0" dirty="0">
                <a:latin typeface="+mj-ea"/>
                <a:ea typeface="+mj-ea"/>
              </a:rPr>
              <a:t>칸 갈 확률보다 낮으면 </a:t>
            </a:r>
            <a:r>
              <a:rPr lang="en-US" altLang="ko-KR" i="0" dirty="0">
                <a:latin typeface="+mj-ea"/>
                <a:ea typeface="+mj-ea"/>
              </a:rPr>
              <a:t>1</a:t>
            </a:r>
            <a:r>
              <a:rPr lang="ko-KR" altLang="en-US" i="0" dirty="0">
                <a:latin typeface="+mj-ea"/>
                <a:ea typeface="+mj-ea"/>
              </a:rPr>
              <a:t>칸을 반환</a:t>
            </a:r>
            <a:r>
              <a:rPr lang="en-US" altLang="ko-KR" i="0" dirty="0">
                <a:latin typeface="+mj-ea"/>
                <a:ea typeface="+mj-ea"/>
              </a:rPr>
              <a:t>.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- </a:t>
            </a:r>
            <a:r>
              <a:rPr lang="ko-KR" altLang="en-US" i="0" dirty="0">
                <a:latin typeface="+mj-ea"/>
                <a:ea typeface="+mj-ea"/>
              </a:rPr>
              <a:t>숫자가 </a:t>
            </a:r>
            <a:r>
              <a:rPr lang="en-US" altLang="ko-KR" i="0" dirty="0">
                <a:latin typeface="+mj-ea"/>
                <a:ea typeface="+mj-ea"/>
              </a:rPr>
              <a:t>1</a:t>
            </a:r>
            <a:r>
              <a:rPr lang="ko-KR" altLang="en-US" i="0" dirty="0">
                <a:latin typeface="+mj-ea"/>
                <a:ea typeface="+mj-ea"/>
              </a:rPr>
              <a:t>칸 확률 보다 높지만</a:t>
            </a:r>
            <a:r>
              <a:rPr lang="en-US" altLang="ko-KR" i="0" dirty="0">
                <a:latin typeface="+mj-ea"/>
                <a:ea typeface="+mj-ea"/>
              </a:rPr>
              <a:t>, 1</a:t>
            </a:r>
            <a:r>
              <a:rPr lang="ko-KR" altLang="en-US" i="0" dirty="0">
                <a:latin typeface="+mj-ea"/>
                <a:ea typeface="+mj-ea"/>
              </a:rPr>
              <a:t>칸</a:t>
            </a:r>
            <a:r>
              <a:rPr lang="en-US" altLang="ko-KR" i="0" dirty="0">
                <a:latin typeface="+mj-ea"/>
                <a:ea typeface="+mj-ea"/>
              </a:rPr>
              <a:t>+3</a:t>
            </a:r>
            <a:r>
              <a:rPr lang="ko-KR" altLang="en-US" i="0" dirty="0">
                <a:latin typeface="+mj-ea"/>
                <a:ea typeface="+mj-ea"/>
              </a:rPr>
              <a:t>칸 확률보다 낮으면 </a:t>
            </a:r>
            <a:r>
              <a:rPr lang="en-US" altLang="ko-KR" i="0" dirty="0">
                <a:latin typeface="+mj-ea"/>
                <a:ea typeface="+mj-ea"/>
              </a:rPr>
              <a:t>3 </a:t>
            </a:r>
            <a:r>
              <a:rPr lang="ko-KR" altLang="en-US" i="0" dirty="0">
                <a:latin typeface="+mj-ea"/>
                <a:ea typeface="+mj-ea"/>
              </a:rPr>
              <a:t>반환</a:t>
            </a:r>
            <a:r>
              <a:rPr lang="en-US" altLang="ko-KR" i="0" dirty="0">
                <a:latin typeface="+mj-ea"/>
                <a:ea typeface="+mj-ea"/>
              </a:rPr>
              <a:t>.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- </a:t>
            </a:r>
            <a:r>
              <a:rPr lang="ko-KR" altLang="en-US" i="0" dirty="0">
                <a:latin typeface="+mj-ea"/>
                <a:ea typeface="+mj-ea"/>
              </a:rPr>
              <a:t>숫자가 </a:t>
            </a:r>
            <a:r>
              <a:rPr lang="en-US" altLang="ko-KR" i="0" dirty="0">
                <a:latin typeface="+mj-ea"/>
                <a:ea typeface="+mj-ea"/>
              </a:rPr>
              <a:t>1</a:t>
            </a:r>
            <a:r>
              <a:rPr lang="ko-KR" altLang="en-US" i="0" dirty="0">
                <a:latin typeface="+mj-ea"/>
                <a:ea typeface="+mj-ea"/>
              </a:rPr>
              <a:t>칸</a:t>
            </a:r>
            <a:r>
              <a:rPr lang="en-US" altLang="ko-KR" i="0" dirty="0">
                <a:latin typeface="+mj-ea"/>
                <a:ea typeface="+mj-ea"/>
              </a:rPr>
              <a:t>+3</a:t>
            </a:r>
            <a:r>
              <a:rPr lang="ko-KR" altLang="en-US" i="0" dirty="0">
                <a:latin typeface="+mj-ea"/>
                <a:ea typeface="+mj-ea"/>
              </a:rPr>
              <a:t>칸 확률보다 높지만</a:t>
            </a:r>
            <a:r>
              <a:rPr lang="en-US" altLang="ko-KR" i="0" dirty="0">
                <a:latin typeface="+mj-ea"/>
                <a:ea typeface="+mj-ea"/>
              </a:rPr>
              <a:t>, 1</a:t>
            </a:r>
            <a:r>
              <a:rPr lang="ko-KR" altLang="en-US" i="0" dirty="0">
                <a:latin typeface="+mj-ea"/>
                <a:ea typeface="+mj-ea"/>
              </a:rPr>
              <a:t>칸</a:t>
            </a:r>
            <a:r>
              <a:rPr lang="en-US" altLang="ko-KR" i="0" dirty="0">
                <a:latin typeface="+mj-ea"/>
                <a:ea typeface="+mj-ea"/>
              </a:rPr>
              <a:t>+3</a:t>
            </a:r>
            <a:r>
              <a:rPr lang="ko-KR" altLang="en-US" i="0" dirty="0">
                <a:latin typeface="+mj-ea"/>
                <a:ea typeface="+mj-ea"/>
              </a:rPr>
              <a:t>칸</a:t>
            </a:r>
            <a:r>
              <a:rPr lang="en-US" altLang="ko-KR" i="0" dirty="0">
                <a:latin typeface="+mj-ea"/>
                <a:ea typeface="+mj-ea"/>
              </a:rPr>
              <a:t>+5</a:t>
            </a:r>
            <a:r>
              <a:rPr lang="ko-KR" altLang="en-US" i="0" dirty="0">
                <a:latin typeface="+mj-ea"/>
                <a:ea typeface="+mj-ea"/>
              </a:rPr>
              <a:t>칸 확률</a:t>
            </a:r>
            <a:r>
              <a:rPr lang="en-US" altLang="ko-KR" i="0" dirty="0">
                <a:latin typeface="+mj-ea"/>
                <a:ea typeface="+mj-ea"/>
              </a:rPr>
              <a:t>(=99) </a:t>
            </a:r>
            <a:r>
              <a:rPr lang="ko-KR" altLang="en-US" i="0" dirty="0">
                <a:latin typeface="+mj-ea"/>
                <a:ea typeface="+mj-ea"/>
              </a:rPr>
              <a:t>보다 낮으면 </a:t>
            </a:r>
            <a:r>
              <a:rPr lang="en-US" altLang="ko-KR" i="0" dirty="0">
                <a:latin typeface="+mj-ea"/>
                <a:ea typeface="+mj-ea"/>
              </a:rPr>
              <a:t>5</a:t>
            </a:r>
            <a:r>
              <a:rPr lang="ko-KR" altLang="en-US" i="0" dirty="0">
                <a:latin typeface="+mj-ea"/>
                <a:ea typeface="+mj-ea"/>
              </a:rPr>
              <a:t>칸</a:t>
            </a:r>
            <a:r>
              <a:rPr lang="en-US" altLang="ko-KR" i="0" dirty="0">
                <a:latin typeface="+mj-ea"/>
                <a:ea typeface="+mj-ea"/>
              </a:rPr>
              <a:t>.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DC5C6D1-CCFF-C758-C292-138044482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637" y="3861842"/>
            <a:ext cx="7848872" cy="2695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6092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6F6F6"/>
                </a:solidFill>
              </a:rPr>
              <a:t>4. </a:t>
            </a:r>
            <a:r>
              <a:rPr lang="ko-KR" altLang="en-US" dirty="0">
                <a:solidFill>
                  <a:srgbClr val="F6F6F6"/>
                </a:solidFill>
              </a:rPr>
              <a:t>주요 함수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91406" y="1413570"/>
            <a:ext cx="5786497" cy="5040560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AutoNum type="arabicPeriod" startAt="5"/>
            </a:pPr>
            <a:r>
              <a:rPr lang="ko-KR" altLang="en-US" i="0" dirty="0">
                <a:latin typeface="+mj-ea"/>
                <a:ea typeface="+mj-ea"/>
              </a:rPr>
              <a:t>말 이동 함수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- 3</a:t>
            </a:r>
            <a:r>
              <a:rPr lang="ko-KR" altLang="en-US" i="0" dirty="0">
                <a:latin typeface="+mj-ea"/>
                <a:ea typeface="+mj-ea"/>
              </a:rPr>
              <a:t>칸이나 </a:t>
            </a:r>
            <a:r>
              <a:rPr lang="en-US" altLang="ko-KR" i="0" dirty="0">
                <a:latin typeface="+mj-ea"/>
                <a:ea typeface="+mj-ea"/>
              </a:rPr>
              <a:t>5</a:t>
            </a:r>
            <a:r>
              <a:rPr lang="ko-KR" altLang="en-US" i="0" dirty="0">
                <a:latin typeface="+mj-ea"/>
                <a:ea typeface="+mj-ea"/>
              </a:rPr>
              <a:t>칸 이동 할 때 한번에 이동하는 것이 아닌 한 칸 씩 </a:t>
            </a:r>
            <a:r>
              <a:rPr lang="en-US" altLang="ko-KR" i="0" dirty="0">
                <a:latin typeface="+mj-ea"/>
                <a:ea typeface="+mj-ea"/>
              </a:rPr>
              <a:t>3/5</a:t>
            </a:r>
            <a:r>
              <a:rPr lang="ko-KR" altLang="en-US" i="0" dirty="0">
                <a:latin typeface="+mj-ea"/>
                <a:ea typeface="+mj-ea"/>
              </a:rPr>
              <a:t>번 이동</a:t>
            </a:r>
            <a:r>
              <a:rPr lang="en-US" altLang="ko-KR" i="0" dirty="0">
                <a:latin typeface="+mj-ea"/>
                <a:ea typeface="+mj-ea"/>
              </a:rPr>
              <a:t>.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- 1/3/5</a:t>
            </a:r>
            <a:r>
              <a:rPr lang="ko-KR" altLang="en-US" i="0" dirty="0">
                <a:latin typeface="+mj-ea"/>
                <a:ea typeface="+mj-ea"/>
              </a:rPr>
              <a:t>칸 상관없이 소요시간 동일</a:t>
            </a:r>
            <a:r>
              <a:rPr lang="en-US" altLang="ko-KR" i="0" dirty="0">
                <a:latin typeface="+mj-ea"/>
                <a:ea typeface="+mj-ea"/>
              </a:rPr>
              <a:t>.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- STEP(</a:t>
            </a:r>
            <a:r>
              <a:rPr lang="ko-KR" altLang="en-US" i="0" dirty="0">
                <a:latin typeface="+mj-ea"/>
                <a:ea typeface="+mj-ea"/>
              </a:rPr>
              <a:t>이동 칸 수</a:t>
            </a:r>
            <a:r>
              <a:rPr lang="en-US" altLang="ko-KR" i="0" dirty="0">
                <a:latin typeface="+mj-ea"/>
                <a:ea typeface="+mj-ea"/>
              </a:rPr>
              <a:t>) </a:t>
            </a:r>
            <a:r>
              <a:rPr lang="ko-KR" altLang="en-US" i="0" dirty="0">
                <a:latin typeface="+mj-ea"/>
                <a:ea typeface="+mj-ea"/>
              </a:rPr>
              <a:t>만큼 반복문을 진행하고</a:t>
            </a:r>
            <a:r>
              <a:rPr lang="en-US" altLang="ko-KR" i="0" dirty="0">
                <a:latin typeface="+mj-ea"/>
                <a:ea typeface="+mj-ea"/>
              </a:rPr>
              <a:t>, </a:t>
            </a:r>
            <a:r>
              <a:rPr lang="ko-KR" altLang="en-US" i="0" dirty="0">
                <a:latin typeface="+mj-ea"/>
                <a:ea typeface="+mj-ea"/>
              </a:rPr>
              <a:t>이동하는 시간을 </a:t>
            </a:r>
            <a:r>
              <a:rPr lang="en-US" altLang="ko-KR" i="0" dirty="0">
                <a:latin typeface="+mj-ea"/>
                <a:ea typeface="+mj-ea"/>
              </a:rPr>
              <a:t>STEP</a:t>
            </a:r>
            <a:r>
              <a:rPr lang="ko-KR" altLang="en-US" i="0" dirty="0">
                <a:latin typeface="+mj-ea"/>
                <a:ea typeface="+mj-ea"/>
              </a:rPr>
              <a:t>만큼 나누었다</a:t>
            </a:r>
            <a:r>
              <a:rPr lang="en-US" altLang="ko-KR" i="0" dirty="0">
                <a:latin typeface="+mj-ea"/>
                <a:ea typeface="+mj-ea"/>
              </a:rPr>
              <a:t>.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ex)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1</a:t>
            </a:r>
            <a:r>
              <a:rPr lang="ko-KR" altLang="en-US" i="0" dirty="0">
                <a:latin typeface="+mj-ea"/>
                <a:ea typeface="+mj-ea"/>
              </a:rPr>
              <a:t>칸</a:t>
            </a:r>
            <a:r>
              <a:rPr lang="en-US" altLang="ko-KR" i="0" dirty="0">
                <a:latin typeface="+mj-ea"/>
                <a:ea typeface="+mj-ea"/>
              </a:rPr>
              <a:t>: </a:t>
            </a:r>
            <a:r>
              <a:rPr lang="ko-KR" altLang="en-US" i="0" dirty="0" err="1">
                <a:latin typeface="+mj-ea"/>
                <a:ea typeface="+mj-ea"/>
              </a:rPr>
              <a:t>한칸</a:t>
            </a:r>
            <a:r>
              <a:rPr lang="ko-KR" altLang="en-US" i="0" dirty="0">
                <a:latin typeface="+mj-ea"/>
                <a:ea typeface="+mj-ea"/>
              </a:rPr>
              <a:t> 이동 후 </a:t>
            </a:r>
            <a:r>
              <a:rPr lang="en-US" altLang="ko-KR" i="0" dirty="0" err="1">
                <a:latin typeface="+mj-ea"/>
                <a:ea typeface="+mj-ea"/>
              </a:rPr>
              <a:t>SEC_STEP</a:t>
            </a:r>
            <a:r>
              <a:rPr lang="en-US" altLang="ko-KR" i="0" dirty="0">
                <a:latin typeface="+mj-ea"/>
                <a:ea typeface="+mj-ea"/>
              </a:rPr>
              <a:t> sleep.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3</a:t>
            </a:r>
            <a:r>
              <a:rPr lang="ko-KR" altLang="en-US" i="0" dirty="0">
                <a:latin typeface="+mj-ea"/>
                <a:ea typeface="+mj-ea"/>
              </a:rPr>
              <a:t>칸</a:t>
            </a:r>
            <a:r>
              <a:rPr lang="en-US" altLang="ko-KR" i="0" dirty="0">
                <a:latin typeface="+mj-ea"/>
                <a:ea typeface="+mj-ea"/>
              </a:rPr>
              <a:t>: </a:t>
            </a:r>
            <a:r>
              <a:rPr lang="ko-KR" altLang="en-US" i="0" dirty="0" err="1">
                <a:latin typeface="+mj-ea"/>
                <a:ea typeface="+mj-ea"/>
              </a:rPr>
              <a:t>한칸씩</a:t>
            </a:r>
            <a:r>
              <a:rPr lang="ko-KR" altLang="en-US" i="0" dirty="0">
                <a:latin typeface="+mj-ea"/>
                <a:ea typeface="+mj-ea"/>
              </a:rPr>
              <a:t> </a:t>
            </a:r>
            <a:r>
              <a:rPr lang="en-US" altLang="ko-KR" i="0" dirty="0">
                <a:latin typeface="+mj-ea"/>
                <a:ea typeface="+mj-ea"/>
              </a:rPr>
              <a:t>3</a:t>
            </a:r>
            <a:r>
              <a:rPr lang="ko-KR" altLang="en-US" i="0" dirty="0">
                <a:latin typeface="+mj-ea"/>
                <a:ea typeface="+mj-ea"/>
              </a:rPr>
              <a:t>번 </a:t>
            </a:r>
            <a:r>
              <a:rPr lang="en-US" altLang="ko-KR" i="0" dirty="0" err="1">
                <a:latin typeface="+mj-ea"/>
                <a:ea typeface="+mj-ea"/>
              </a:rPr>
              <a:t>SEC_STEP</a:t>
            </a:r>
            <a:r>
              <a:rPr lang="en-US" altLang="ko-KR" i="0" dirty="0">
                <a:latin typeface="+mj-ea"/>
                <a:ea typeface="+mj-ea"/>
              </a:rPr>
              <a:t>/3 </a:t>
            </a:r>
            <a:r>
              <a:rPr lang="ko-KR" altLang="en-US" i="0" dirty="0">
                <a:latin typeface="+mj-ea"/>
                <a:ea typeface="+mj-ea"/>
              </a:rPr>
              <a:t>속도로 반복</a:t>
            </a:r>
            <a:br>
              <a:rPr lang="en-US" altLang="ko-KR" i="0" dirty="0">
                <a:latin typeface="+mj-ea"/>
                <a:ea typeface="+mj-ea"/>
              </a:rPr>
            </a:br>
            <a:endParaRPr lang="en-US" altLang="ko-KR" i="0" dirty="0">
              <a:latin typeface="+mj-ea"/>
              <a:ea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1B8DBA-E5B8-8055-4205-EA088717C3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077" r="12343"/>
          <a:stretch/>
        </p:blipFill>
        <p:spPr>
          <a:xfrm>
            <a:off x="5877904" y="1287367"/>
            <a:ext cx="6221102" cy="5292966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E6AB65C6-DB8F-B332-F5D5-6D69C23A38A6}"/>
              </a:ext>
            </a:extLst>
          </p:cNvPr>
          <p:cNvSpPr/>
          <p:nvPr/>
        </p:nvSpPr>
        <p:spPr>
          <a:xfrm>
            <a:off x="6239222" y="1363969"/>
            <a:ext cx="4752528" cy="337633"/>
          </a:xfrm>
          <a:prstGeom prst="rect">
            <a:avLst/>
          </a:prstGeom>
          <a:noFill/>
          <a:ln w="38100">
            <a:solidFill>
              <a:srgbClr val="23FB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DA40B0A-CCB6-D6C2-C620-4C99A5F45292}"/>
              </a:ext>
            </a:extLst>
          </p:cNvPr>
          <p:cNvSpPr/>
          <p:nvPr/>
        </p:nvSpPr>
        <p:spPr>
          <a:xfrm>
            <a:off x="6391622" y="5734050"/>
            <a:ext cx="3736032" cy="337633"/>
          </a:xfrm>
          <a:prstGeom prst="rect">
            <a:avLst/>
          </a:prstGeom>
          <a:noFill/>
          <a:ln w="38100">
            <a:solidFill>
              <a:srgbClr val="23FB9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70C74BA-8F6E-3234-F769-FB8563F2E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58" y="5884313"/>
            <a:ext cx="5601482" cy="67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5160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7391350" y="2133650"/>
            <a:ext cx="4799063" cy="648072"/>
          </a:xfrm>
          <a:prstGeom prst="rect">
            <a:avLst/>
          </a:prstGeom>
          <a:solidFill>
            <a:srgbClr val="434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7319342" y="2133650"/>
            <a:ext cx="71871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3200" b="1" dirty="0">
                <a:solidFill>
                  <a:srgbClr val="17E793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05</a:t>
            </a:r>
            <a:endParaRPr kumimoji="1" lang="ko-KR" altLang="ko-KR" sz="3200" b="1" dirty="0">
              <a:solidFill>
                <a:srgbClr val="17E793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294" y="909514"/>
            <a:ext cx="999831" cy="1182727"/>
          </a:xfrm>
          <a:prstGeom prst="rect">
            <a:avLst/>
          </a:prstGeom>
        </p:spPr>
      </p:pic>
      <p:sp>
        <p:nvSpPr>
          <p:cNvPr id="4" name="Text Box 9">
            <a:extLst>
              <a:ext uri="{FF2B5EF4-FFF2-40B4-BE49-F238E27FC236}">
                <a16:creationId xmlns:a16="http://schemas.microsoft.com/office/drawing/2014/main" id="{A266D946-A27F-E63F-33B3-6BCCBD908A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38458" y="3213770"/>
            <a:ext cx="3240360" cy="4347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ko-KR" altLang="en-US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순서도</a:t>
            </a:r>
            <a:endParaRPr kumimoji="1" lang="en-US" altLang="ko-KR" sz="1300" dirty="0">
              <a:solidFill>
                <a:schemeClr val="bg1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  <p:sp>
        <p:nvSpPr>
          <p:cNvPr id="6" name="Text Box 5">
            <a:extLst>
              <a:ext uri="{FF2B5EF4-FFF2-40B4-BE49-F238E27FC236}">
                <a16:creationId xmlns:a16="http://schemas.microsoft.com/office/drawing/2014/main" id="{BC66E971-76EB-F1A3-01D6-FCBFA1A24B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92301" y="2176041"/>
            <a:ext cx="245137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2400" b="1" dirty="0">
                <a:solidFill>
                  <a:srgbClr val="17E793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MAIN </a:t>
            </a:r>
            <a:r>
              <a:rPr kumimoji="1" lang="ko-KR" altLang="en-US" sz="2400" b="1" dirty="0">
                <a:solidFill>
                  <a:srgbClr val="17E793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순서도</a:t>
            </a:r>
            <a:endParaRPr kumimoji="1" lang="en-US" altLang="ko-KR" sz="2400" b="1" dirty="0">
              <a:solidFill>
                <a:srgbClr val="17E793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92580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6F6F6"/>
                </a:solidFill>
              </a:rPr>
              <a:t>5. </a:t>
            </a:r>
            <a:r>
              <a:rPr lang="ko-KR" altLang="en-US" dirty="0">
                <a:solidFill>
                  <a:srgbClr val="F6F6F6"/>
                </a:solidFill>
              </a:rPr>
              <a:t>순서도</a:t>
            </a:r>
          </a:p>
        </p:txBody>
      </p:sp>
      <p:pic>
        <p:nvPicPr>
          <p:cNvPr id="1030" name="Picture 6">
            <a:hlinkClick r:id="rId2" action="ppaction://hlinkfile"/>
            <a:extLst>
              <a:ext uri="{FF2B5EF4-FFF2-40B4-BE49-F238E27FC236}">
                <a16:creationId xmlns:a16="http://schemas.microsoft.com/office/drawing/2014/main" id="{024451A7-21E3-3724-99DD-18585BAA0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702" y="1388962"/>
            <a:ext cx="8913861" cy="5457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5771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871070" y="621482"/>
            <a:ext cx="230425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solidFill>
                  <a:srgbClr val="17E793"/>
                </a:solidFill>
                <a:latin typeface="+mj-lt"/>
                <a:ea typeface="맑은 고딕" panose="020B0503020000020004" pitchFamily="50" charset="-127"/>
              </a:rPr>
              <a:t>CONTENTS</a:t>
            </a:r>
            <a:endParaRPr lang="ko-KR" altLang="en-US" sz="3000" b="1" dirty="0">
              <a:solidFill>
                <a:srgbClr val="17E793"/>
              </a:solidFill>
              <a:latin typeface="+mj-lt"/>
              <a:ea typeface="맑은 고딕" panose="020B0503020000020004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1486694" y="1388338"/>
            <a:ext cx="5276467" cy="546869"/>
            <a:chOff x="1990752" y="1388338"/>
            <a:chExt cx="5276467" cy="546869"/>
          </a:xfrm>
        </p:grpSpPr>
        <p:sp>
          <p:nvSpPr>
            <p:cNvPr id="4" name="Text Box 5"/>
            <p:cNvSpPr txBox="1">
              <a:spLocks noChangeArrowheads="1"/>
            </p:cNvSpPr>
            <p:nvPr/>
          </p:nvSpPr>
          <p:spPr bwMode="auto">
            <a:xfrm>
              <a:off x="2638822" y="1388338"/>
              <a:ext cx="4628397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400" b="1" dirty="0">
                  <a:latin typeface="+mj-lt"/>
                  <a:ea typeface="맑은 고딕" panose="020B0503020000020004" pitchFamily="50" charset="-127"/>
                </a:rPr>
                <a:t>게임소개</a:t>
              </a:r>
              <a:endParaRPr lang="en-US" altLang="ko-KR" sz="1400" b="1" dirty="0"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5" name="Text Box 11"/>
            <p:cNvSpPr txBox="1">
              <a:spLocks noChangeArrowheads="1"/>
            </p:cNvSpPr>
            <p:nvPr/>
          </p:nvSpPr>
          <p:spPr bwMode="auto">
            <a:xfrm>
              <a:off x="2638822" y="1688986"/>
              <a:ext cx="459290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ko-KR" altLang="en-US" sz="1100" dirty="0">
                  <a:latin typeface="+mj-lt"/>
                  <a:ea typeface="맑은 고딕" pitchFamily="50" charset="-127"/>
                  <a:cs typeface="굴림" pitchFamily="50" charset="-127"/>
                </a:rPr>
                <a:t>간략한 게임 소개 및 게임 방식 소개</a:t>
              </a:r>
              <a:endParaRPr lang="en-US" altLang="ko-KR" sz="1100" dirty="0"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6" name="TextBox 13"/>
            <p:cNvSpPr txBox="1">
              <a:spLocks noChangeArrowheads="1"/>
            </p:cNvSpPr>
            <p:nvPr/>
          </p:nvSpPr>
          <p:spPr bwMode="auto">
            <a:xfrm>
              <a:off x="1990752" y="1400954"/>
              <a:ext cx="576062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0" b="1" dirty="0">
                  <a:solidFill>
                    <a:srgbClr val="17E793"/>
                  </a:solidFill>
                  <a:latin typeface="+mj-lt"/>
                  <a:ea typeface="맑은 고딕" panose="020B0503020000020004" pitchFamily="50" charset="-127"/>
                </a:rPr>
                <a:t>01</a:t>
              </a:r>
              <a:endParaRPr lang="ko-KR" altLang="en-US" sz="2500" b="1" dirty="0">
                <a:solidFill>
                  <a:srgbClr val="17E793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1486694" y="2135098"/>
            <a:ext cx="5276467" cy="546869"/>
            <a:chOff x="1990752" y="2135098"/>
            <a:chExt cx="5276467" cy="546869"/>
          </a:xfrm>
        </p:grpSpPr>
        <p:sp>
          <p:nvSpPr>
            <p:cNvPr id="71" name="TextBox 13"/>
            <p:cNvSpPr txBox="1">
              <a:spLocks noChangeArrowheads="1"/>
            </p:cNvSpPr>
            <p:nvPr/>
          </p:nvSpPr>
          <p:spPr bwMode="auto">
            <a:xfrm>
              <a:off x="1990752" y="2193042"/>
              <a:ext cx="576062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0" b="1" dirty="0">
                  <a:solidFill>
                    <a:srgbClr val="17E793"/>
                  </a:solidFill>
                  <a:latin typeface="+mj-lt"/>
                  <a:ea typeface="맑은 고딕" panose="020B0503020000020004" pitchFamily="50" charset="-127"/>
                </a:rPr>
                <a:t>02</a:t>
              </a:r>
              <a:endParaRPr lang="ko-KR" altLang="en-US" sz="2500" b="1" dirty="0">
                <a:solidFill>
                  <a:srgbClr val="17E793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24" name="Text Box 5"/>
            <p:cNvSpPr txBox="1">
              <a:spLocks noChangeArrowheads="1"/>
            </p:cNvSpPr>
            <p:nvPr/>
          </p:nvSpPr>
          <p:spPr bwMode="auto">
            <a:xfrm>
              <a:off x="2638822" y="2135098"/>
              <a:ext cx="4628397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400" b="1" dirty="0">
                  <a:latin typeface="+mj-lt"/>
                  <a:ea typeface="맑은 고딕" panose="020B0503020000020004" pitchFamily="50" charset="-127"/>
                </a:rPr>
                <a:t>간략 순서도</a:t>
              </a:r>
              <a:endParaRPr lang="en-US" altLang="ko-KR" sz="1400" b="1" dirty="0"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25" name="Text Box 11"/>
            <p:cNvSpPr txBox="1">
              <a:spLocks noChangeArrowheads="1"/>
            </p:cNvSpPr>
            <p:nvPr/>
          </p:nvSpPr>
          <p:spPr bwMode="auto">
            <a:xfrm>
              <a:off x="2638822" y="2435746"/>
              <a:ext cx="459290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ko-KR" altLang="en-US" sz="1100" dirty="0">
                  <a:latin typeface="+mj-lt"/>
                  <a:ea typeface="맑은 고딕" pitchFamily="50" charset="-127"/>
                  <a:cs typeface="굴림" pitchFamily="50" charset="-127"/>
                </a:rPr>
                <a:t>게임 내 기능별 순서도로 소개</a:t>
              </a:r>
              <a:endParaRPr lang="en-US" altLang="ko-KR" sz="1100" dirty="0"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1486694" y="2881858"/>
            <a:ext cx="5276467" cy="580326"/>
            <a:chOff x="1990752" y="2881858"/>
            <a:chExt cx="5276467" cy="580326"/>
          </a:xfrm>
        </p:grpSpPr>
        <p:sp>
          <p:nvSpPr>
            <p:cNvPr id="75" name="TextBox 13"/>
            <p:cNvSpPr txBox="1">
              <a:spLocks noChangeArrowheads="1"/>
            </p:cNvSpPr>
            <p:nvPr/>
          </p:nvSpPr>
          <p:spPr bwMode="auto">
            <a:xfrm>
              <a:off x="1990752" y="2985130"/>
              <a:ext cx="576062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0" b="1" dirty="0">
                  <a:solidFill>
                    <a:srgbClr val="17E793"/>
                  </a:solidFill>
                  <a:latin typeface="+mj-lt"/>
                  <a:ea typeface="맑은 고딕" panose="020B0503020000020004" pitchFamily="50" charset="-127"/>
                </a:rPr>
                <a:t>03</a:t>
              </a:r>
              <a:endParaRPr lang="ko-KR" altLang="en-US" sz="2500" b="1" dirty="0">
                <a:solidFill>
                  <a:srgbClr val="17E793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26" name="Text Box 5"/>
            <p:cNvSpPr txBox="1">
              <a:spLocks noChangeArrowheads="1"/>
            </p:cNvSpPr>
            <p:nvPr/>
          </p:nvSpPr>
          <p:spPr bwMode="auto">
            <a:xfrm>
              <a:off x="2638822" y="2881858"/>
              <a:ext cx="4628397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400" b="1" dirty="0">
                  <a:latin typeface="+mj-lt"/>
                  <a:ea typeface="맑은 고딕" panose="020B0503020000020004" pitchFamily="50" charset="-127"/>
                </a:rPr>
                <a:t>게임 실행</a:t>
              </a:r>
              <a:endParaRPr lang="en-US" altLang="ko-KR" sz="1400" b="1" dirty="0"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27" name="Text Box 11"/>
            <p:cNvSpPr txBox="1">
              <a:spLocks noChangeArrowheads="1"/>
            </p:cNvSpPr>
            <p:nvPr/>
          </p:nvSpPr>
          <p:spPr bwMode="auto">
            <a:xfrm>
              <a:off x="2638822" y="3182506"/>
              <a:ext cx="459290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ko-KR" altLang="en-US" sz="1100" dirty="0">
                  <a:latin typeface="+mj-lt"/>
                  <a:ea typeface="맑은 고딕" pitchFamily="50" charset="-127"/>
                  <a:cs typeface="굴림" pitchFamily="50" charset="-127"/>
                </a:rPr>
                <a:t>게임 실행</a:t>
              </a:r>
              <a:endParaRPr lang="en-US" altLang="ko-KR" sz="1100" dirty="0"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1486694" y="3674338"/>
            <a:ext cx="5276467" cy="579934"/>
            <a:chOff x="1990752" y="3674338"/>
            <a:chExt cx="5276467" cy="579934"/>
          </a:xfrm>
        </p:grpSpPr>
        <p:sp>
          <p:nvSpPr>
            <p:cNvPr id="79" name="TextBox 13"/>
            <p:cNvSpPr txBox="1">
              <a:spLocks noChangeArrowheads="1"/>
            </p:cNvSpPr>
            <p:nvPr/>
          </p:nvSpPr>
          <p:spPr bwMode="auto">
            <a:xfrm>
              <a:off x="1990752" y="3777218"/>
              <a:ext cx="576062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0" b="1" dirty="0">
                  <a:solidFill>
                    <a:srgbClr val="17E793"/>
                  </a:solidFill>
                  <a:latin typeface="+mj-lt"/>
                  <a:ea typeface="맑은 고딕" panose="020B0503020000020004" pitchFamily="50" charset="-127"/>
                </a:rPr>
                <a:t>04</a:t>
              </a:r>
              <a:endParaRPr lang="ko-KR" altLang="en-US" sz="2500" b="1" dirty="0">
                <a:solidFill>
                  <a:srgbClr val="17E793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28" name="Text Box 5"/>
            <p:cNvSpPr txBox="1">
              <a:spLocks noChangeArrowheads="1"/>
            </p:cNvSpPr>
            <p:nvPr/>
          </p:nvSpPr>
          <p:spPr bwMode="auto">
            <a:xfrm>
              <a:off x="2638822" y="3674338"/>
              <a:ext cx="4628397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400" b="1" dirty="0">
                  <a:latin typeface="+mj-lt"/>
                  <a:ea typeface="맑은 고딕" panose="020B0503020000020004" pitchFamily="50" charset="-127"/>
                </a:rPr>
                <a:t>주요 함수</a:t>
              </a:r>
              <a:endParaRPr lang="en-US" altLang="ko-KR" sz="1400" b="1" dirty="0"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29" name="Text Box 11"/>
            <p:cNvSpPr txBox="1">
              <a:spLocks noChangeArrowheads="1"/>
            </p:cNvSpPr>
            <p:nvPr/>
          </p:nvSpPr>
          <p:spPr bwMode="auto">
            <a:xfrm>
              <a:off x="2638822" y="3974986"/>
              <a:ext cx="459290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ko-KR" altLang="en-US" sz="1100" dirty="0">
                  <a:latin typeface="+mj-lt"/>
                  <a:ea typeface="맑은 고딕" pitchFamily="50" charset="-127"/>
                  <a:cs typeface="굴림" pitchFamily="50" charset="-127"/>
                </a:rPr>
                <a:t>주요 함수 기능들 소개</a:t>
              </a:r>
              <a:endParaRPr lang="en-US" altLang="ko-KR" sz="1100" dirty="0"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1486694" y="4497298"/>
            <a:ext cx="5276467" cy="549062"/>
            <a:chOff x="1990752" y="4497298"/>
            <a:chExt cx="5276467" cy="549062"/>
          </a:xfrm>
        </p:grpSpPr>
        <p:sp>
          <p:nvSpPr>
            <p:cNvPr id="83" name="TextBox 13"/>
            <p:cNvSpPr txBox="1">
              <a:spLocks noChangeArrowheads="1"/>
            </p:cNvSpPr>
            <p:nvPr/>
          </p:nvSpPr>
          <p:spPr bwMode="auto">
            <a:xfrm>
              <a:off x="1990752" y="4569306"/>
              <a:ext cx="576062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0" b="1" dirty="0">
                  <a:solidFill>
                    <a:srgbClr val="17E793"/>
                  </a:solidFill>
                  <a:latin typeface="+mj-lt"/>
                  <a:ea typeface="맑은 고딕" panose="020B0503020000020004" pitchFamily="50" charset="-127"/>
                </a:rPr>
                <a:t>05</a:t>
              </a:r>
              <a:endParaRPr lang="ko-KR" altLang="en-US" sz="2500" b="1" dirty="0">
                <a:solidFill>
                  <a:srgbClr val="17E793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30" name="Text Box 5"/>
            <p:cNvSpPr txBox="1">
              <a:spLocks noChangeArrowheads="1"/>
            </p:cNvSpPr>
            <p:nvPr/>
          </p:nvSpPr>
          <p:spPr bwMode="auto">
            <a:xfrm>
              <a:off x="2638822" y="4497298"/>
              <a:ext cx="4628397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400" b="1" dirty="0">
                  <a:latin typeface="+mj-lt"/>
                  <a:ea typeface="맑은 고딕" panose="020B0503020000020004" pitchFamily="50" charset="-127"/>
                </a:rPr>
                <a:t>메인 순서도</a:t>
              </a:r>
              <a:endParaRPr lang="en-US" altLang="ko-KR" sz="1400" b="1" dirty="0">
                <a:latin typeface="+mj-lt"/>
                <a:ea typeface="맑은 고딕" panose="020B0503020000020004" pitchFamily="50" charset="-127"/>
              </a:endParaRPr>
            </a:p>
          </p:txBody>
        </p:sp>
        <p:sp>
          <p:nvSpPr>
            <p:cNvPr id="31" name="Text Box 11"/>
            <p:cNvSpPr txBox="1">
              <a:spLocks noChangeArrowheads="1"/>
            </p:cNvSpPr>
            <p:nvPr/>
          </p:nvSpPr>
          <p:spPr bwMode="auto">
            <a:xfrm>
              <a:off x="2638822" y="4797946"/>
              <a:ext cx="459290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>
                  <a:latin typeface="+mj-lt"/>
                  <a:ea typeface="맑은 고딕" pitchFamily="50" charset="-127"/>
                  <a:cs typeface="굴림" pitchFamily="50" charset="-127"/>
                </a:rPr>
                <a:t>MAIN </a:t>
              </a:r>
              <a:r>
                <a:rPr lang="ko-KR" altLang="en-US" sz="1100" dirty="0">
                  <a:latin typeface="+mj-lt"/>
                  <a:ea typeface="맑은 고딕" pitchFamily="50" charset="-127"/>
                  <a:cs typeface="굴림" pitchFamily="50" charset="-127"/>
                </a:rPr>
                <a:t>함수 순서도로 개발 플로우 설명</a:t>
              </a:r>
              <a:endParaRPr lang="en-US" altLang="ko-KR" sz="1100" dirty="0"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  <p:pic>
        <p:nvPicPr>
          <p:cNvPr id="20" name="그림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7694" y="765498"/>
            <a:ext cx="999831" cy="1182727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3588327" y="2781722"/>
            <a:ext cx="3888432" cy="2376264"/>
          </a:xfrm>
        </p:spPr>
        <p:txBody>
          <a:bodyPr/>
          <a:lstStyle/>
          <a:p>
            <a:r>
              <a:rPr lang="ko-KR" altLang="en-US" sz="5000" dirty="0"/>
              <a:t>감사합니다</a:t>
            </a:r>
            <a:r>
              <a:rPr lang="en-US" altLang="ko-KR" sz="5000" dirty="0"/>
              <a:t>.</a:t>
            </a:r>
            <a:endParaRPr lang="ko-KR" altLang="en-US" sz="50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302" y="4077866"/>
            <a:ext cx="999831" cy="118272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7391350" y="2133650"/>
            <a:ext cx="4799063" cy="648072"/>
          </a:xfrm>
          <a:prstGeom prst="rect">
            <a:avLst/>
          </a:prstGeom>
          <a:solidFill>
            <a:srgbClr val="434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 Box 9"/>
          <p:cNvSpPr txBox="1">
            <a:spLocks noChangeArrowheads="1"/>
          </p:cNvSpPr>
          <p:nvPr/>
        </p:nvSpPr>
        <p:spPr bwMode="auto">
          <a:xfrm>
            <a:off x="8327454" y="3213770"/>
            <a:ext cx="1863819" cy="8365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ko-KR" altLang="en-US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게임소개</a:t>
            </a:r>
            <a:endParaRPr kumimoji="1" lang="en-US" altLang="ko-KR" sz="1300" dirty="0">
              <a:solidFill>
                <a:schemeClr val="bg1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ko-KR" altLang="en-US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진행방식</a:t>
            </a:r>
            <a:endParaRPr kumimoji="1" lang="en-US" altLang="ko-KR" sz="1300" dirty="0">
              <a:solidFill>
                <a:schemeClr val="bg1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7319342" y="2133650"/>
            <a:ext cx="71871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3200" b="1" dirty="0">
                <a:solidFill>
                  <a:srgbClr val="17E793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01</a:t>
            </a:r>
            <a:endParaRPr kumimoji="1" lang="ko-KR" altLang="ko-KR" sz="3200" b="1" dirty="0">
              <a:solidFill>
                <a:srgbClr val="17E793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7892301" y="2176041"/>
            <a:ext cx="245137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2400" b="1" dirty="0">
                <a:solidFill>
                  <a:srgbClr val="17E793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게임소개</a:t>
            </a:r>
            <a:endParaRPr kumimoji="1" lang="en-US" altLang="ko-KR" sz="2400" b="1" dirty="0">
              <a:solidFill>
                <a:srgbClr val="17E793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294" y="909514"/>
            <a:ext cx="999831" cy="118272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6F6F6"/>
                </a:solidFill>
              </a:rPr>
              <a:t>1. </a:t>
            </a:r>
            <a:r>
              <a:rPr lang="ko-KR" altLang="en-US" dirty="0">
                <a:solidFill>
                  <a:srgbClr val="F6F6F6"/>
                </a:solidFill>
              </a:rPr>
              <a:t>게임소개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i="0" dirty="0">
                <a:latin typeface="+mj-ea"/>
                <a:ea typeface="+mj-ea"/>
              </a:rPr>
              <a:t>게임소개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ko-KR" altLang="en-US" i="0" dirty="0">
                <a:latin typeface="+mj-ea"/>
                <a:ea typeface="+mj-ea"/>
              </a:rPr>
              <a:t>제목</a:t>
            </a:r>
            <a:r>
              <a:rPr lang="en-US" altLang="ko-KR" i="0" dirty="0">
                <a:latin typeface="+mj-ea"/>
                <a:ea typeface="+mj-ea"/>
              </a:rPr>
              <a:t>: WAY TO </a:t>
            </a:r>
            <a:r>
              <a:rPr lang="en-US" altLang="ko-KR" i="0" dirty="0" err="1">
                <a:latin typeface="+mj-ea"/>
                <a:ea typeface="+mj-ea"/>
              </a:rPr>
              <a:t>SIGNIEL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ko-KR" altLang="en-US" i="0" dirty="0">
                <a:latin typeface="+mj-ea"/>
                <a:ea typeface="+mj-ea"/>
              </a:rPr>
              <a:t>내용</a:t>
            </a:r>
            <a:r>
              <a:rPr lang="en-US" altLang="ko-KR" i="0" dirty="0">
                <a:latin typeface="+mj-ea"/>
                <a:ea typeface="+mj-ea"/>
              </a:rPr>
              <a:t>: </a:t>
            </a:r>
            <a:r>
              <a:rPr lang="ko-KR" altLang="en-US" i="0" dirty="0">
                <a:latin typeface="+mj-ea"/>
                <a:ea typeface="+mj-ea"/>
              </a:rPr>
              <a:t>경마에 승리해서 롯데 </a:t>
            </a:r>
            <a:r>
              <a:rPr lang="ko-KR" altLang="en-US" i="0" dirty="0" err="1">
                <a:latin typeface="+mj-ea"/>
                <a:ea typeface="+mj-ea"/>
              </a:rPr>
              <a:t>시그니엘로</a:t>
            </a:r>
            <a:r>
              <a:rPr lang="ko-KR" altLang="en-US" i="0" dirty="0">
                <a:latin typeface="+mj-ea"/>
                <a:ea typeface="+mj-ea"/>
              </a:rPr>
              <a:t> </a:t>
            </a:r>
            <a:r>
              <a:rPr lang="ko-KR" altLang="en-US" i="0" dirty="0" err="1">
                <a:latin typeface="+mj-ea"/>
                <a:ea typeface="+mj-ea"/>
              </a:rPr>
              <a:t>이사가자는</a:t>
            </a:r>
            <a:r>
              <a:rPr lang="ko-KR" altLang="en-US" i="0" dirty="0">
                <a:latin typeface="+mj-ea"/>
                <a:ea typeface="+mj-ea"/>
              </a:rPr>
              <a:t> 의미</a:t>
            </a:r>
            <a:r>
              <a:rPr lang="en-US" altLang="ko-KR" i="0" dirty="0">
                <a:latin typeface="+mj-ea"/>
                <a:ea typeface="+mj-ea"/>
              </a:rPr>
              <a:t>.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ko-KR" altLang="en-US" i="0" dirty="0">
                <a:latin typeface="+mj-ea"/>
                <a:ea typeface="+mj-ea"/>
              </a:rPr>
              <a:t>소개</a:t>
            </a:r>
            <a:r>
              <a:rPr lang="en-US" altLang="ko-KR" i="0" dirty="0">
                <a:latin typeface="+mj-ea"/>
                <a:ea typeface="+mj-ea"/>
              </a:rPr>
              <a:t>: </a:t>
            </a:r>
            <a:r>
              <a:rPr lang="ko-KR" altLang="en-US" i="0" dirty="0">
                <a:latin typeface="+mj-ea"/>
                <a:ea typeface="+mj-ea"/>
              </a:rPr>
              <a:t>주어진 자본으로 경마에 베팅 하고 경마 경기를 시청 후</a:t>
            </a:r>
            <a:r>
              <a:rPr lang="en-US" altLang="ko-KR" i="0" dirty="0">
                <a:latin typeface="+mj-ea"/>
                <a:ea typeface="+mj-ea"/>
              </a:rPr>
              <a:t> </a:t>
            </a:r>
            <a:r>
              <a:rPr lang="ko-KR" altLang="en-US" i="0" dirty="0">
                <a:latin typeface="+mj-ea"/>
                <a:ea typeface="+mj-ea"/>
              </a:rPr>
              <a:t>경기 결과에 따라 배당금 수취</a:t>
            </a:r>
            <a:r>
              <a:rPr lang="en-US" altLang="ko-KR" i="0" dirty="0">
                <a:latin typeface="+mj-ea"/>
                <a:ea typeface="+mj-ea"/>
              </a:rPr>
              <a:t>.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i="0" dirty="0">
                <a:latin typeface="+mj-ea"/>
                <a:ea typeface="+mj-ea"/>
              </a:rPr>
              <a:t>진행방식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ko-KR" altLang="en-US" i="0" dirty="0">
                <a:latin typeface="+mj-ea"/>
                <a:ea typeface="+mj-ea"/>
              </a:rPr>
              <a:t>베팅</a:t>
            </a:r>
            <a:r>
              <a:rPr lang="en-US" altLang="ko-KR" i="0" dirty="0">
                <a:latin typeface="+mj-ea"/>
                <a:ea typeface="+mj-ea"/>
              </a:rPr>
              <a:t>: </a:t>
            </a:r>
            <a:r>
              <a:rPr lang="ko-KR" altLang="en-US" i="0" dirty="0">
                <a:latin typeface="+mj-ea"/>
                <a:ea typeface="+mj-ea"/>
              </a:rPr>
              <a:t>플레이어는 보유한 금액 안에서 자유롭게 베팅</a:t>
            </a:r>
            <a:r>
              <a:rPr lang="en-US" altLang="ko-KR" i="0" dirty="0">
                <a:latin typeface="+mj-ea"/>
                <a:ea typeface="+mj-ea"/>
              </a:rPr>
              <a:t>. (</a:t>
            </a:r>
            <a:r>
              <a:rPr lang="ko-KR" altLang="en-US" i="0" dirty="0">
                <a:latin typeface="+mj-ea"/>
                <a:ea typeface="+mj-ea"/>
              </a:rPr>
              <a:t>중복 가능</a:t>
            </a:r>
            <a:r>
              <a:rPr lang="en-US" altLang="ko-KR" i="0" dirty="0">
                <a:latin typeface="+mj-ea"/>
                <a:ea typeface="+mj-ea"/>
              </a:rPr>
              <a:t>)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en-US" altLang="ko-KR" i="0" dirty="0">
                <a:latin typeface="+mj-ea"/>
                <a:ea typeface="+mj-ea"/>
              </a:rPr>
              <a:t>	</a:t>
            </a:r>
            <a:r>
              <a:rPr lang="ko-KR" altLang="en-US" i="0" dirty="0">
                <a:latin typeface="+mj-ea"/>
                <a:ea typeface="+mj-ea"/>
              </a:rPr>
              <a:t>각 말은 한번 이동시 </a:t>
            </a:r>
            <a:r>
              <a:rPr lang="en-US" altLang="ko-KR" i="0" dirty="0">
                <a:latin typeface="+mj-ea"/>
                <a:ea typeface="+mj-ea"/>
              </a:rPr>
              <a:t>1/3/5</a:t>
            </a:r>
            <a:r>
              <a:rPr lang="ko-KR" altLang="en-US" i="0" dirty="0">
                <a:latin typeface="+mj-ea"/>
                <a:ea typeface="+mj-ea"/>
              </a:rPr>
              <a:t>칸 중 이동하며 확률과 배당률</a:t>
            </a:r>
            <a:r>
              <a:rPr lang="en-US" altLang="ko-KR" i="0" dirty="0">
                <a:latin typeface="+mj-ea"/>
                <a:ea typeface="+mj-ea"/>
              </a:rPr>
              <a:t> </a:t>
            </a:r>
            <a:r>
              <a:rPr lang="ko-KR" altLang="en-US" i="0" dirty="0">
                <a:latin typeface="+mj-ea"/>
                <a:ea typeface="+mj-ea"/>
              </a:rPr>
              <a:t>상이</a:t>
            </a:r>
            <a:r>
              <a:rPr lang="en-US" altLang="ko-KR" i="0" dirty="0">
                <a:latin typeface="+mj-ea"/>
                <a:ea typeface="+mj-ea"/>
              </a:rPr>
              <a:t>.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ko-KR" altLang="en-US" i="0" dirty="0">
                <a:latin typeface="+mj-ea"/>
                <a:ea typeface="+mj-ea"/>
              </a:rPr>
              <a:t>아이템</a:t>
            </a:r>
            <a:r>
              <a:rPr lang="en-US" altLang="ko-KR" i="0" dirty="0">
                <a:latin typeface="+mj-ea"/>
                <a:ea typeface="+mj-ea"/>
              </a:rPr>
              <a:t>: </a:t>
            </a:r>
            <a:r>
              <a:rPr lang="ko-KR" altLang="en-US" i="0" dirty="0">
                <a:latin typeface="+mj-ea"/>
                <a:ea typeface="+mj-ea"/>
              </a:rPr>
              <a:t>플레이어는 아이템을 구매하여 원하는 말의 이동 확률을 조정 가능</a:t>
            </a:r>
            <a:r>
              <a:rPr lang="en-US" altLang="ko-KR" i="0" dirty="0">
                <a:latin typeface="+mj-ea"/>
                <a:ea typeface="+mj-ea"/>
              </a:rPr>
              <a:t>. (</a:t>
            </a:r>
            <a:r>
              <a:rPr lang="ko-KR" altLang="en-US" i="0" dirty="0">
                <a:latin typeface="+mj-ea"/>
                <a:ea typeface="+mj-ea"/>
              </a:rPr>
              <a:t>중복불가</a:t>
            </a:r>
            <a:r>
              <a:rPr lang="en-US" altLang="ko-KR" i="0" dirty="0">
                <a:latin typeface="+mj-ea"/>
                <a:ea typeface="+mj-ea"/>
              </a:rPr>
              <a:t>)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ko-KR" altLang="en-US" i="0" dirty="0">
                <a:latin typeface="+mj-ea"/>
                <a:ea typeface="+mj-ea"/>
              </a:rPr>
              <a:t>초기화</a:t>
            </a:r>
            <a:r>
              <a:rPr lang="en-US" altLang="ko-KR" i="0" dirty="0">
                <a:latin typeface="+mj-ea"/>
                <a:ea typeface="+mj-ea"/>
              </a:rPr>
              <a:t>: </a:t>
            </a:r>
            <a:r>
              <a:rPr lang="ko-KR" altLang="en-US" i="0" dirty="0">
                <a:latin typeface="+mj-ea"/>
                <a:ea typeface="+mj-ea"/>
              </a:rPr>
              <a:t>베팅 후 경기를 시작하지 않았다면 베팅한 금액 초기화 기능</a:t>
            </a:r>
            <a:r>
              <a:rPr lang="en-US" altLang="ko-KR" i="0" dirty="0">
                <a:latin typeface="+mj-ea"/>
                <a:ea typeface="+mj-ea"/>
              </a:rPr>
              <a:t>.</a:t>
            </a:r>
            <a:br>
              <a:rPr lang="en-US" altLang="ko-KR" i="0" dirty="0">
                <a:latin typeface="+mj-ea"/>
                <a:ea typeface="+mj-ea"/>
              </a:rPr>
            </a:br>
            <a:r>
              <a:rPr lang="ko-KR" altLang="en-US" i="0" dirty="0">
                <a:latin typeface="+mj-ea"/>
                <a:ea typeface="+mj-ea"/>
              </a:rPr>
              <a:t>경기 시작</a:t>
            </a:r>
            <a:r>
              <a:rPr lang="en-US" altLang="ko-KR" i="0" dirty="0">
                <a:latin typeface="+mj-ea"/>
                <a:ea typeface="+mj-ea"/>
              </a:rPr>
              <a:t>: </a:t>
            </a:r>
            <a:r>
              <a:rPr lang="ko-KR" altLang="en-US" i="0" dirty="0">
                <a:latin typeface="+mj-ea"/>
                <a:ea typeface="+mj-ea"/>
              </a:rPr>
              <a:t>경마가 시작되면 경기가 약 </a:t>
            </a:r>
            <a:r>
              <a:rPr lang="en-US" altLang="ko-KR" i="0" dirty="0">
                <a:latin typeface="+mj-ea"/>
                <a:ea typeface="+mj-ea"/>
              </a:rPr>
              <a:t>10</a:t>
            </a:r>
            <a:r>
              <a:rPr lang="ko-KR" altLang="en-US" i="0" dirty="0">
                <a:latin typeface="+mj-ea"/>
                <a:ea typeface="+mj-ea"/>
              </a:rPr>
              <a:t>초간 진행되며</a:t>
            </a:r>
            <a:r>
              <a:rPr lang="en-US" altLang="ko-KR" i="0" dirty="0">
                <a:latin typeface="+mj-ea"/>
                <a:ea typeface="+mj-ea"/>
              </a:rPr>
              <a:t>, </a:t>
            </a:r>
            <a:r>
              <a:rPr lang="ko-KR" altLang="en-US" i="0" dirty="0">
                <a:latin typeface="+mj-ea"/>
                <a:ea typeface="+mj-ea"/>
              </a:rPr>
              <a:t>경기 후 결과에 따라 배당금 수취</a:t>
            </a:r>
            <a:r>
              <a:rPr lang="en-US" altLang="ko-KR" i="0" dirty="0">
                <a:latin typeface="+mj-ea"/>
                <a:ea typeface="+mj-ea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7391350" y="2133650"/>
            <a:ext cx="4799063" cy="648072"/>
          </a:xfrm>
          <a:prstGeom prst="rect">
            <a:avLst/>
          </a:prstGeom>
          <a:solidFill>
            <a:srgbClr val="434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 Box 9"/>
          <p:cNvSpPr txBox="1">
            <a:spLocks noChangeArrowheads="1"/>
          </p:cNvSpPr>
          <p:nvPr/>
        </p:nvSpPr>
        <p:spPr bwMode="auto">
          <a:xfrm>
            <a:off x="8327454" y="3213770"/>
            <a:ext cx="1863819" cy="24369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ko-KR" altLang="en-US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시작</a:t>
            </a:r>
            <a:endParaRPr kumimoji="1" lang="en-US" altLang="ko-KR" sz="1300" dirty="0">
              <a:solidFill>
                <a:schemeClr val="bg1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ko-KR" altLang="en-US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베팅</a:t>
            </a:r>
            <a:endParaRPr kumimoji="1" lang="en-US" altLang="ko-KR" sz="1300" dirty="0">
              <a:solidFill>
                <a:schemeClr val="bg1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ko-KR" altLang="en-US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아이템 구매</a:t>
            </a:r>
            <a:endParaRPr kumimoji="1" lang="en-US" altLang="ko-KR" sz="1300" dirty="0">
              <a:solidFill>
                <a:schemeClr val="bg1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ko-KR" altLang="en-US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초기화</a:t>
            </a:r>
            <a:endParaRPr kumimoji="1" lang="en-US" altLang="ko-KR" sz="1300" dirty="0">
              <a:solidFill>
                <a:schemeClr val="bg1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ko-KR" altLang="en-US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종료</a:t>
            </a:r>
            <a:endParaRPr kumimoji="1" lang="en-US" altLang="ko-KR" sz="1300" dirty="0">
              <a:solidFill>
                <a:schemeClr val="bg1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ko-KR" altLang="en-US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경기</a:t>
            </a:r>
            <a:endParaRPr kumimoji="1" lang="en-US" altLang="ko-KR" sz="1300" dirty="0">
              <a:solidFill>
                <a:schemeClr val="bg1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7319342" y="2133650"/>
            <a:ext cx="71871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3200" b="1" dirty="0">
                <a:solidFill>
                  <a:srgbClr val="17E793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02</a:t>
            </a:r>
            <a:endParaRPr kumimoji="1" lang="ko-KR" altLang="ko-KR" sz="3200" b="1" dirty="0">
              <a:solidFill>
                <a:srgbClr val="17E793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7892301" y="2176041"/>
            <a:ext cx="245137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2400" b="1" dirty="0">
                <a:solidFill>
                  <a:srgbClr val="17E793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간략 순서도</a:t>
            </a:r>
            <a:endParaRPr kumimoji="1" lang="en-US" altLang="ko-KR" sz="2400" b="1" dirty="0">
              <a:solidFill>
                <a:srgbClr val="17E793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294" y="909514"/>
            <a:ext cx="999831" cy="1182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784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직사각형 31">
            <a:extLst>
              <a:ext uri="{FF2B5EF4-FFF2-40B4-BE49-F238E27FC236}">
                <a16:creationId xmlns:a16="http://schemas.microsoft.com/office/drawing/2014/main" id="{1194D946-7705-ADA4-A4C7-2DBFFBD351A9}"/>
              </a:ext>
            </a:extLst>
          </p:cNvPr>
          <p:cNvSpPr/>
          <p:nvPr/>
        </p:nvSpPr>
        <p:spPr>
          <a:xfrm>
            <a:off x="4400385" y="-26590"/>
            <a:ext cx="7790028" cy="1368152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6F6F6"/>
                </a:solidFill>
              </a:rPr>
              <a:t>2. </a:t>
            </a:r>
            <a:r>
              <a:rPr lang="ko-KR" altLang="en-US" dirty="0">
                <a:solidFill>
                  <a:srgbClr val="F6F6F6"/>
                </a:solidFill>
              </a:rPr>
              <a:t>간략 순서도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0DBBB3F-6FF9-DB9E-7881-D044A19A8285}"/>
              </a:ext>
            </a:extLst>
          </p:cNvPr>
          <p:cNvGrpSpPr/>
          <p:nvPr/>
        </p:nvGrpSpPr>
        <p:grpSpPr>
          <a:xfrm>
            <a:off x="264884" y="1303004"/>
            <a:ext cx="2517954" cy="5385423"/>
            <a:chOff x="0" y="-37957"/>
            <a:chExt cx="1833551" cy="3921714"/>
          </a:xfrm>
        </p:grpSpPr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E6232AC6-AC3E-D93F-2077-BBB2A7F7AEB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483" y="254732"/>
              <a:ext cx="1057275" cy="36290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5">
              <a:extLst>
                <a:ext uri="{FF2B5EF4-FFF2-40B4-BE49-F238E27FC236}">
                  <a16:creationId xmlns:a16="http://schemas.microsoft.com/office/drawing/2014/main" id="{A3198815-7635-E17C-90DD-568D5A97282C}"/>
                </a:ext>
              </a:extLst>
            </p:cNvPr>
            <p:cNvSpPr txBox="1"/>
            <p:nvPr/>
          </p:nvSpPr>
          <p:spPr>
            <a:xfrm>
              <a:off x="220609" y="-37957"/>
              <a:ext cx="1612942" cy="3195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en-US" sz="1500" kern="1200" dirty="0">
                  <a:solidFill>
                    <a:srgbClr val="000000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2-1. </a:t>
              </a:r>
              <a:r>
                <a:rPr lang="ko-KR" sz="1500" kern="1200" dirty="0">
                  <a:solidFill>
                    <a:srgbClr val="000000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시작 순서도</a:t>
              </a:r>
              <a:endParaRPr lang="ko-KR" sz="15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6E1D0E3-A299-5773-EA2F-86BD9B94172B}"/>
                </a:ext>
              </a:extLst>
            </p:cNvPr>
            <p:cNvSpPr/>
            <p:nvPr/>
          </p:nvSpPr>
          <p:spPr>
            <a:xfrm>
              <a:off x="0" y="254733"/>
              <a:ext cx="1666240" cy="362902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B2DB6ED-C2F0-AC1D-1F0D-ACCAC8886517}"/>
              </a:ext>
            </a:extLst>
          </p:cNvPr>
          <p:cNvGrpSpPr/>
          <p:nvPr/>
        </p:nvGrpSpPr>
        <p:grpSpPr>
          <a:xfrm>
            <a:off x="2802231" y="1341562"/>
            <a:ext cx="2311923" cy="5376302"/>
            <a:chOff x="0" y="-148291"/>
            <a:chExt cx="2675980" cy="6222798"/>
          </a:xfrm>
        </p:grpSpPr>
        <p:pic>
          <p:nvPicPr>
            <p:cNvPr id="11" name="Picture 4">
              <a:extLst>
                <a:ext uri="{FF2B5EF4-FFF2-40B4-BE49-F238E27FC236}">
                  <a16:creationId xmlns:a16="http://schemas.microsoft.com/office/drawing/2014/main" id="{301D5330-B118-E7D9-B44B-5FFE5E2323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115" y="254732"/>
              <a:ext cx="2571749" cy="58197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9">
              <a:extLst>
                <a:ext uri="{FF2B5EF4-FFF2-40B4-BE49-F238E27FC236}">
                  <a16:creationId xmlns:a16="http://schemas.microsoft.com/office/drawing/2014/main" id="{A2AFBC2B-01A3-A0A5-D1A8-6C2269F3F7D8}"/>
                </a:ext>
              </a:extLst>
            </p:cNvPr>
            <p:cNvSpPr txBox="1"/>
            <p:nvPr/>
          </p:nvSpPr>
          <p:spPr>
            <a:xfrm>
              <a:off x="449477" y="-148291"/>
              <a:ext cx="1612996" cy="3195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en-US" sz="1500" kern="1200" dirty="0">
                  <a:solidFill>
                    <a:srgbClr val="000000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2-2. </a:t>
              </a:r>
              <a:r>
                <a:rPr lang="ko-KR" sz="1500" kern="1200" dirty="0">
                  <a:solidFill>
                    <a:srgbClr val="000000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베팅 순서도</a:t>
              </a:r>
              <a:endParaRPr lang="ko-KR" sz="15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2CDD807B-84CB-2077-D2DD-B78EAE765AEE}"/>
                </a:ext>
              </a:extLst>
            </p:cNvPr>
            <p:cNvSpPr/>
            <p:nvPr/>
          </p:nvSpPr>
          <p:spPr>
            <a:xfrm>
              <a:off x="0" y="254731"/>
              <a:ext cx="2675980" cy="581977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1DE61103-FDB3-4EB0-D4D9-DF9BE63234C0}"/>
              </a:ext>
            </a:extLst>
          </p:cNvPr>
          <p:cNvGrpSpPr/>
          <p:nvPr/>
        </p:nvGrpSpPr>
        <p:grpSpPr>
          <a:xfrm>
            <a:off x="5098042" y="0"/>
            <a:ext cx="2437323" cy="6739486"/>
            <a:chOff x="-193676" y="-214506"/>
            <a:chExt cx="2649901" cy="7327238"/>
          </a:xfrm>
        </p:grpSpPr>
        <p:pic>
          <p:nvPicPr>
            <p:cNvPr id="29" name="Picture 6">
              <a:extLst>
                <a:ext uri="{FF2B5EF4-FFF2-40B4-BE49-F238E27FC236}">
                  <a16:creationId xmlns:a16="http://schemas.microsoft.com/office/drawing/2014/main" id="{F2A6E048-EEA3-F165-190E-10FAA354E5A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0833" y="254732"/>
              <a:ext cx="2020887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A6C00B2F-ACA6-80E3-21FA-69B5ED2F780C}"/>
                </a:ext>
              </a:extLst>
            </p:cNvPr>
            <p:cNvSpPr/>
            <p:nvPr/>
          </p:nvSpPr>
          <p:spPr>
            <a:xfrm>
              <a:off x="0" y="254731"/>
              <a:ext cx="2262552" cy="6858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" name="TextBox 12">
              <a:extLst>
                <a:ext uri="{FF2B5EF4-FFF2-40B4-BE49-F238E27FC236}">
                  <a16:creationId xmlns:a16="http://schemas.microsoft.com/office/drawing/2014/main" id="{8A23A0DC-9EF5-4015-43C7-2D097A04BB2B}"/>
                </a:ext>
              </a:extLst>
            </p:cNvPr>
            <p:cNvSpPr txBox="1"/>
            <p:nvPr/>
          </p:nvSpPr>
          <p:spPr>
            <a:xfrm>
              <a:off x="-193676" y="-214506"/>
              <a:ext cx="2649901" cy="37507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en-US" sz="1500" kern="1200" dirty="0">
                  <a:solidFill>
                    <a:srgbClr val="000000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2-3. </a:t>
              </a:r>
              <a:r>
                <a:rPr lang="ko-KR" sz="1500" kern="1200" dirty="0">
                  <a:solidFill>
                    <a:srgbClr val="000000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아이템 구매 순서도</a:t>
              </a:r>
              <a:endParaRPr lang="ko-KR" sz="15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55B3D0C-EE2B-869F-433F-9EE1814E3192}"/>
              </a:ext>
            </a:extLst>
          </p:cNvPr>
          <p:cNvGrpSpPr/>
          <p:nvPr/>
        </p:nvGrpSpPr>
        <p:grpSpPr>
          <a:xfrm>
            <a:off x="7609632" y="1303004"/>
            <a:ext cx="2734046" cy="5362262"/>
            <a:chOff x="0" y="500292"/>
            <a:chExt cx="2228850" cy="4371567"/>
          </a:xfrm>
        </p:grpSpPr>
        <p:pic>
          <p:nvPicPr>
            <p:cNvPr id="34" name="Picture 8">
              <a:extLst>
                <a:ext uri="{FF2B5EF4-FFF2-40B4-BE49-F238E27FC236}">
                  <a16:creationId xmlns:a16="http://schemas.microsoft.com/office/drawing/2014/main" id="{EB0FCCEB-CEE8-4BAF-F36C-2FCB61E23F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871359"/>
              <a:ext cx="2228850" cy="4000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5" name="TextBox 7">
              <a:extLst>
                <a:ext uri="{FF2B5EF4-FFF2-40B4-BE49-F238E27FC236}">
                  <a16:creationId xmlns:a16="http://schemas.microsoft.com/office/drawing/2014/main" id="{BA2BF5C9-88F9-F8A7-408F-8710EE6F4E3E}"/>
                </a:ext>
              </a:extLst>
            </p:cNvPr>
            <p:cNvSpPr txBox="1"/>
            <p:nvPr/>
          </p:nvSpPr>
          <p:spPr>
            <a:xfrm>
              <a:off x="211774" y="500292"/>
              <a:ext cx="1805302" cy="3195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en-US" sz="1500" kern="1200" dirty="0">
                  <a:solidFill>
                    <a:srgbClr val="000000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2-4. </a:t>
              </a:r>
              <a:r>
                <a:rPr lang="ko-KR" sz="1500" kern="1200" dirty="0">
                  <a:solidFill>
                    <a:srgbClr val="000000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초기화 순서도</a:t>
              </a:r>
              <a:endParaRPr lang="ko-KR" sz="15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265864C7-A7C4-26C9-4EFC-615FA5ED1250}"/>
                </a:ext>
              </a:extLst>
            </p:cNvPr>
            <p:cNvSpPr/>
            <p:nvPr/>
          </p:nvSpPr>
          <p:spPr>
            <a:xfrm>
              <a:off x="0" y="871359"/>
              <a:ext cx="2228850" cy="4000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76909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rgbClr val="F6F6F6"/>
                </a:solidFill>
              </a:rPr>
              <a:t>2. </a:t>
            </a:r>
            <a:r>
              <a:rPr lang="ko-KR" altLang="en-US" dirty="0">
                <a:solidFill>
                  <a:srgbClr val="F6F6F6"/>
                </a:solidFill>
              </a:rPr>
              <a:t>간략 순서도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F20A4C3-1134-CCF1-1F41-D1D3ABBBFADF}"/>
              </a:ext>
            </a:extLst>
          </p:cNvPr>
          <p:cNvSpPr/>
          <p:nvPr/>
        </p:nvSpPr>
        <p:spPr>
          <a:xfrm>
            <a:off x="4400385" y="-26590"/>
            <a:ext cx="7790028" cy="1368152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78587D9-3E17-A948-15B4-80702257E3E4}"/>
              </a:ext>
            </a:extLst>
          </p:cNvPr>
          <p:cNvGrpSpPr/>
          <p:nvPr/>
        </p:nvGrpSpPr>
        <p:grpSpPr>
          <a:xfrm>
            <a:off x="910630" y="1269853"/>
            <a:ext cx="2808312" cy="5442974"/>
            <a:chOff x="2470114" y="551838"/>
            <a:chExt cx="2228850" cy="4320021"/>
          </a:xfrm>
        </p:grpSpPr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7339987C-FB81-902F-08FA-4D2B306378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70114" y="871359"/>
              <a:ext cx="2228850" cy="34480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B3A3228E-4A60-13C3-583A-0044D6C524DF}"/>
                </a:ext>
              </a:extLst>
            </p:cNvPr>
            <p:cNvSpPr/>
            <p:nvPr/>
          </p:nvSpPr>
          <p:spPr>
            <a:xfrm>
              <a:off x="2470114" y="871359"/>
              <a:ext cx="2228850" cy="4000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TextBox 11">
              <a:extLst>
                <a:ext uri="{FF2B5EF4-FFF2-40B4-BE49-F238E27FC236}">
                  <a16:creationId xmlns:a16="http://schemas.microsoft.com/office/drawing/2014/main" id="{F0091AF0-3C04-4152-05D1-65D601AD71EB}"/>
                </a:ext>
              </a:extLst>
            </p:cNvPr>
            <p:cNvSpPr txBox="1"/>
            <p:nvPr/>
          </p:nvSpPr>
          <p:spPr>
            <a:xfrm>
              <a:off x="2778068" y="551838"/>
              <a:ext cx="1612942" cy="3195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en-US" sz="1500" kern="1200" dirty="0">
                  <a:solidFill>
                    <a:srgbClr val="000000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2-5. </a:t>
              </a:r>
              <a:r>
                <a:rPr lang="ko-KR" sz="1500" kern="1200" dirty="0">
                  <a:solidFill>
                    <a:srgbClr val="000000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종료 순서도</a:t>
              </a:r>
              <a:endParaRPr lang="ko-KR" sz="15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86F8B933-6EB8-4D47-6E14-C4BCBF1DCB0E}"/>
              </a:ext>
            </a:extLst>
          </p:cNvPr>
          <p:cNvGrpSpPr/>
          <p:nvPr/>
        </p:nvGrpSpPr>
        <p:grpSpPr>
          <a:xfrm>
            <a:off x="4865058" y="46309"/>
            <a:ext cx="2460296" cy="6666518"/>
            <a:chOff x="5211010" y="-155416"/>
            <a:chExt cx="2690813" cy="7290415"/>
          </a:xfrm>
        </p:grpSpPr>
        <p:pic>
          <p:nvPicPr>
            <p:cNvPr id="17" name="Picture 4">
              <a:extLst>
                <a:ext uri="{FF2B5EF4-FFF2-40B4-BE49-F238E27FC236}">
                  <a16:creationId xmlns:a16="http://schemas.microsoft.com/office/drawing/2014/main" id="{6EE16E82-2237-79DF-35AA-79675A8360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11010" y="276999"/>
              <a:ext cx="2690813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66717A2-5031-7F45-1D29-548A50244FEF}"/>
                </a:ext>
              </a:extLst>
            </p:cNvPr>
            <p:cNvSpPr/>
            <p:nvPr/>
          </p:nvSpPr>
          <p:spPr>
            <a:xfrm>
              <a:off x="5223274" y="276999"/>
              <a:ext cx="2666284" cy="6858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" name="TextBox 13">
              <a:extLst>
                <a:ext uri="{FF2B5EF4-FFF2-40B4-BE49-F238E27FC236}">
                  <a16:creationId xmlns:a16="http://schemas.microsoft.com/office/drawing/2014/main" id="{EAB9DCF4-2B0D-4AED-1D07-E27C985874E1}"/>
                </a:ext>
              </a:extLst>
            </p:cNvPr>
            <p:cNvSpPr txBox="1"/>
            <p:nvPr/>
          </p:nvSpPr>
          <p:spPr>
            <a:xfrm>
              <a:off x="5520019" y="-155416"/>
              <a:ext cx="1764066" cy="34941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 latinLnBrk="1">
                <a:lnSpc>
                  <a:spcPct val="107000"/>
                </a:lnSpc>
                <a:spcAft>
                  <a:spcPts val="800"/>
                </a:spcAft>
              </a:pPr>
              <a:r>
                <a:rPr lang="en-US" sz="1500" kern="1200" dirty="0">
                  <a:solidFill>
                    <a:srgbClr val="000000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2-6. </a:t>
              </a:r>
              <a:r>
                <a:rPr lang="ko-KR" sz="1500" kern="1200" dirty="0">
                  <a:solidFill>
                    <a:srgbClr val="000000"/>
                  </a:solidFill>
                  <a:effectLst/>
                  <a:latin typeface="맑은 고딕" panose="020B0503020000020004" pitchFamily="50" charset="-127"/>
                  <a:ea typeface="맑은 고딕" panose="020B0503020000020004" pitchFamily="50" charset="-127"/>
                  <a:cs typeface="Times New Roman" panose="02020603050405020304" pitchFamily="18" charset="0"/>
                </a:rPr>
                <a:t>경기 순서도</a:t>
              </a:r>
              <a:endParaRPr lang="ko-KR" sz="15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640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7391350" y="2133650"/>
            <a:ext cx="4799063" cy="648072"/>
          </a:xfrm>
          <a:prstGeom prst="rect">
            <a:avLst/>
          </a:prstGeom>
          <a:solidFill>
            <a:srgbClr val="434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7319342" y="2133650"/>
            <a:ext cx="71871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3200" b="1" dirty="0">
                <a:solidFill>
                  <a:srgbClr val="17E793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03</a:t>
            </a:r>
            <a:endParaRPr kumimoji="1" lang="ko-KR" altLang="ko-KR" sz="3200" b="1" dirty="0">
              <a:solidFill>
                <a:srgbClr val="17E793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7892301" y="2176041"/>
            <a:ext cx="245137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2400" b="1" dirty="0">
                <a:solidFill>
                  <a:srgbClr val="17E793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게임 실행</a:t>
            </a:r>
            <a:endParaRPr kumimoji="1" lang="en-US" altLang="ko-KR" sz="2400" b="1" dirty="0">
              <a:solidFill>
                <a:srgbClr val="17E793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294" y="909514"/>
            <a:ext cx="999831" cy="1182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162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7391350" y="2133650"/>
            <a:ext cx="4799063" cy="648072"/>
          </a:xfrm>
          <a:prstGeom prst="rect">
            <a:avLst/>
          </a:prstGeom>
          <a:solidFill>
            <a:srgbClr val="434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7319342" y="2133650"/>
            <a:ext cx="71871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3200" b="1" dirty="0">
                <a:solidFill>
                  <a:srgbClr val="17E793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04</a:t>
            </a:r>
            <a:endParaRPr kumimoji="1" lang="ko-KR" altLang="ko-KR" sz="3200" b="1" dirty="0">
              <a:solidFill>
                <a:srgbClr val="17E793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294" y="909514"/>
            <a:ext cx="999831" cy="1182727"/>
          </a:xfrm>
          <a:prstGeom prst="rect">
            <a:avLst/>
          </a:prstGeom>
        </p:spPr>
      </p:pic>
      <p:sp>
        <p:nvSpPr>
          <p:cNvPr id="4" name="Text Box 9">
            <a:extLst>
              <a:ext uri="{FF2B5EF4-FFF2-40B4-BE49-F238E27FC236}">
                <a16:creationId xmlns:a16="http://schemas.microsoft.com/office/drawing/2014/main" id="{A266D946-A27F-E63F-33B3-6BCCBD908A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38458" y="3213770"/>
            <a:ext cx="3240360" cy="2035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ko-KR" altLang="en-US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오프닝 함수</a:t>
            </a:r>
            <a:endParaRPr kumimoji="1" lang="en-US" altLang="ko-KR" sz="1300" dirty="0">
              <a:solidFill>
                <a:schemeClr val="bg1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ko-KR" altLang="en-US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입력 함수</a:t>
            </a:r>
            <a:endParaRPr kumimoji="1" lang="en-US" altLang="ko-KR" sz="1300" dirty="0">
              <a:solidFill>
                <a:schemeClr val="bg1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ko-KR" altLang="en-US" sz="1300" dirty="0" err="1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문자씩</a:t>
            </a:r>
            <a:r>
              <a:rPr kumimoji="1" lang="ko-KR" altLang="en-US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 나오는 함수 </a:t>
            </a:r>
            <a:r>
              <a:rPr kumimoji="1" lang="en-US" altLang="ko-KR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(+</a:t>
            </a:r>
            <a:r>
              <a:rPr kumimoji="1" lang="ko-KR" altLang="en-US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서식지정자</a:t>
            </a:r>
            <a:r>
              <a:rPr kumimoji="1" lang="en-US" altLang="ko-KR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)</a:t>
            </a: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ko-KR" altLang="en-US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말 이동 확률 함수</a:t>
            </a:r>
            <a:endParaRPr kumimoji="1" lang="en-US" altLang="ko-KR" sz="1300" dirty="0">
              <a:solidFill>
                <a:schemeClr val="bg1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ko-KR" altLang="en-US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말 이동 함수</a:t>
            </a:r>
            <a:endParaRPr kumimoji="1" lang="en-US" altLang="ko-KR" sz="1300" dirty="0">
              <a:solidFill>
                <a:schemeClr val="bg1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  <p:sp>
        <p:nvSpPr>
          <p:cNvPr id="6" name="Text Box 5">
            <a:extLst>
              <a:ext uri="{FF2B5EF4-FFF2-40B4-BE49-F238E27FC236}">
                <a16:creationId xmlns:a16="http://schemas.microsoft.com/office/drawing/2014/main" id="{BC66E971-76EB-F1A3-01D6-FCBFA1A24B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92301" y="2176041"/>
            <a:ext cx="245137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ko-KR" altLang="en-US" sz="2400" b="1" dirty="0">
                <a:solidFill>
                  <a:srgbClr val="17E793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주요 함수</a:t>
            </a:r>
            <a:endParaRPr kumimoji="1" lang="en-US" altLang="ko-KR" sz="2400" b="1" dirty="0">
              <a:solidFill>
                <a:srgbClr val="17E793"/>
              </a:solidFill>
              <a:latin typeface="+mj-lt"/>
              <a:ea typeface="맑은 고딕" panose="020B0503020000020004" pitchFamily="50" charset="-127"/>
              <a:cs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65098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11751</TotalTime>
  <Words>779</Words>
  <Application>Microsoft Office PowerPoint</Application>
  <PresentationFormat>사용자 지정</PresentationFormat>
  <Paragraphs>82</Paragraphs>
  <Slides>20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굴림체</vt:lpstr>
      <vt:lpstr>Calibri Light</vt:lpstr>
      <vt:lpstr>Arial</vt:lpstr>
      <vt:lpstr>Calibri</vt:lpstr>
      <vt:lpstr>맑은 고딕</vt:lpstr>
      <vt:lpstr>Office 테마</vt:lpstr>
      <vt:lpstr>WAY TO SIGNIEL 머드게임제작 발표</vt:lpstr>
      <vt:lpstr>PowerPoint 프레젠테이션</vt:lpstr>
      <vt:lpstr>PowerPoint 프레젠테이션</vt:lpstr>
      <vt:lpstr>1. 게임소개</vt:lpstr>
      <vt:lpstr>PowerPoint 프레젠테이션</vt:lpstr>
      <vt:lpstr>2. 간략 순서도</vt:lpstr>
      <vt:lpstr>2. 간략 순서도</vt:lpstr>
      <vt:lpstr>PowerPoint 프레젠테이션</vt:lpstr>
      <vt:lpstr>PowerPoint 프레젠테이션</vt:lpstr>
      <vt:lpstr>4. 주요 함수</vt:lpstr>
      <vt:lpstr>4. 주요 함수</vt:lpstr>
      <vt:lpstr>4. 주요 함수</vt:lpstr>
      <vt:lpstr>4. 주요 함수</vt:lpstr>
      <vt:lpstr>4. 주요 함수</vt:lpstr>
      <vt:lpstr>4. 주요 함수</vt:lpstr>
      <vt:lpstr>4. 주요 함수</vt:lpstr>
      <vt:lpstr>4. 주요 함수</vt:lpstr>
      <vt:lpstr>PowerPoint 프레젠테이션</vt:lpstr>
      <vt:lpstr>5. 순서도</vt:lpstr>
      <vt:lpstr>감사합니다.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Changsin</cp:lastModifiedBy>
  <cp:revision>7</cp:revision>
  <dcterms:created xsi:type="dcterms:W3CDTF">2010-02-01T08:03:16Z</dcterms:created>
  <dcterms:modified xsi:type="dcterms:W3CDTF">2023-05-23T12:29:19Z</dcterms:modified>
  <cp:category>www.slidemembers.com</cp:category>
</cp:coreProperties>
</file>

<file path=docProps/thumbnail.jpeg>
</file>